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8" r:id="rId2"/>
    <p:sldId id="261" r:id="rId3"/>
    <p:sldId id="272" r:id="rId4"/>
    <p:sldId id="269" r:id="rId5"/>
    <p:sldId id="256" r:id="rId6"/>
    <p:sldId id="265" r:id="rId7"/>
    <p:sldId id="259" r:id="rId8"/>
    <p:sldId id="266" r:id="rId9"/>
    <p:sldId id="271"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png>
</file>

<file path=ppt/media/image3.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A7E922-EB7F-46E6-9596-1C18CF2E9430}" type="datetimeFigureOut">
              <a:rPr lang="el-GR" smtClean="0"/>
              <a:t>10/5/2023</a:t>
            </a:fld>
            <a:endParaRPr lang="el-GR"/>
          </a:p>
        </p:txBody>
      </p:sp>
      <p:sp>
        <p:nvSpPr>
          <p:cNvPr id="4" name="Θέση εικόνας διαφάνειας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a:p>
        </p:txBody>
      </p:sp>
      <p:sp>
        <p:nvSpPr>
          <p:cNvPr id="5" name="Θέση σημειώσεων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B91ABF-FFBB-400D-BB90-2AE9F11D3440}" type="slidenum">
              <a:rPr lang="el-GR" smtClean="0"/>
              <a:t>‹#›</a:t>
            </a:fld>
            <a:endParaRPr lang="el-GR"/>
          </a:p>
        </p:txBody>
      </p:sp>
    </p:spTree>
    <p:extLst>
      <p:ext uri="{BB962C8B-B14F-4D97-AF65-F5344CB8AC3E}">
        <p14:creationId xmlns:p14="http://schemas.microsoft.com/office/powerpoint/2010/main" val="1096962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dirty="0"/>
          </a:p>
        </p:txBody>
      </p:sp>
      <p:sp>
        <p:nvSpPr>
          <p:cNvPr id="4" name="Θέση αριθμού διαφάνειας 3"/>
          <p:cNvSpPr>
            <a:spLocks noGrp="1"/>
          </p:cNvSpPr>
          <p:nvPr>
            <p:ph type="sldNum" sz="quarter" idx="5"/>
          </p:nvPr>
        </p:nvSpPr>
        <p:spPr/>
        <p:txBody>
          <a:bodyPr/>
          <a:lstStyle/>
          <a:p>
            <a:fld id="{D4B91ABF-FFBB-400D-BB90-2AE9F11D3440}" type="slidenum">
              <a:rPr lang="el-GR" smtClean="0"/>
              <a:t>3</a:t>
            </a:fld>
            <a:endParaRPr lang="el-GR"/>
          </a:p>
        </p:txBody>
      </p:sp>
    </p:spTree>
    <p:extLst>
      <p:ext uri="{BB962C8B-B14F-4D97-AF65-F5344CB8AC3E}">
        <p14:creationId xmlns:p14="http://schemas.microsoft.com/office/powerpoint/2010/main" val="6058742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9226A9A7-2AEF-4CF8-8C6D-5ED0AF36AE00}" type="datetimeFigureOut">
              <a:rPr lang="el-GR" smtClean="0"/>
              <a:pPr/>
              <a:t>10/5/2023</a:t>
            </a:fld>
            <a:endParaRPr lang="el-GR"/>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l-GR"/>
          </a:p>
        </p:txBody>
      </p:sp>
      <p:sp>
        <p:nvSpPr>
          <p:cNvPr id="6" name="Slide Number Placeholder 5"/>
          <p:cNvSpPr>
            <a:spLocks noGrp="1"/>
          </p:cNvSpPr>
          <p:nvPr>
            <p:ph type="sldNum" sz="quarter" idx="12"/>
          </p:nvPr>
        </p:nvSpPr>
        <p:spPr>
          <a:xfrm>
            <a:off x="10469880" y="320040"/>
            <a:ext cx="914400" cy="320040"/>
          </a:xfrm>
        </p:spPr>
        <p:txBody>
          <a:bodyPr/>
          <a:lstStyle/>
          <a:p>
            <a:fld id="{DD62E4C2-6758-4388-B429-2EF83B1ECD74}" type="slidenum">
              <a:rPr lang="el-GR" smtClean="0"/>
              <a:pPr/>
              <a:t>‹#›</a:t>
            </a:fld>
            <a:endParaRPr lang="el-G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26A9A7-2AEF-4CF8-8C6D-5ED0AF36AE00}" type="datetimeFigureOut">
              <a:rPr lang="el-GR" smtClean="0"/>
              <a:pPr/>
              <a:t>10/5/2023</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DD62E4C2-6758-4388-B429-2EF83B1ECD74}" type="slidenum">
              <a:rPr lang="el-GR" smtClean="0"/>
              <a:pPr/>
              <a:t>‹#›</a:t>
            </a:fld>
            <a:endParaRPr lang="el-G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9226A9A7-2AEF-4CF8-8C6D-5ED0AF36AE00}" type="datetimeFigureOut">
              <a:rPr lang="el-GR" smtClean="0"/>
              <a:pPr/>
              <a:t>10/5/2023</a:t>
            </a:fld>
            <a:endParaRPr lang="el-GR"/>
          </a:p>
        </p:txBody>
      </p:sp>
      <p:sp>
        <p:nvSpPr>
          <p:cNvPr id="5" name="Footer Placeholder 4"/>
          <p:cNvSpPr>
            <a:spLocks noGrp="1"/>
          </p:cNvSpPr>
          <p:nvPr>
            <p:ph type="ftr" sz="quarter" idx="11"/>
          </p:nvPr>
        </p:nvSpPr>
        <p:spPr>
          <a:xfrm>
            <a:off x="804672" y="6227064"/>
            <a:ext cx="10588752" cy="320040"/>
          </a:xfrm>
        </p:spPr>
        <p:txBody>
          <a:bodyPr/>
          <a:lstStyle/>
          <a:p>
            <a:endParaRPr lang="el-GR"/>
          </a:p>
        </p:txBody>
      </p:sp>
      <p:sp>
        <p:nvSpPr>
          <p:cNvPr id="6" name="Slide Number Placeholder 5"/>
          <p:cNvSpPr>
            <a:spLocks noGrp="1"/>
          </p:cNvSpPr>
          <p:nvPr>
            <p:ph type="sldNum" sz="quarter" idx="12"/>
          </p:nvPr>
        </p:nvSpPr>
        <p:spPr>
          <a:xfrm>
            <a:off x="10469880" y="320040"/>
            <a:ext cx="914400" cy="320040"/>
          </a:xfrm>
        </p:spPr>
        <p:txBody>
          <a:bodyPr/>
          <a:lstStyle/>
          <a:p>
            <a:fld id="{DD62E4C2-6758-4388-B429-2EF83B1ECD74}" type="slidenum">
              <a:rPr lang="el-GR" smtClean="0"/>
              <a:pPr/>
              <a:t>‹#›</a:t>
            </a:fld>
            <a:endParaRPr lang="el-G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226A9A7-2AEF-4CF8-8C6D-5ED0AF36AE00}" type="datetimeFigureOut">
              <a:rPr lang="el-GR" smtClean="0"/>
              <a:pPr/>
              <a:t>10/5/2023</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DD62E4C2-6758-4388-B429-2EF83B1ECD74}" type="slidenum">
              <a:rPr lang="el-GR" smtClean="0"/>
              <a:pPr/>
              <a:t>‹#›</a:t>
            </a:fld>
            <a:endParaRPr lang="el-G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26A9A7-2AEF-4CF8-8C6D-5ED0AF36AE00}" type="datetimeFigureOut">
              <a:rPr lang="el-GR" smtClean="0"/>
              <a:pPr/>
              <a:t>10/5/2023</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DD62E4C2-6758-4388-B429-2EF83B1ECD74}" type="slidenum">
              <a:rPr lang="el-GR" smtClean="0"/>
              <a:pPr/>
              <a:t>‹#›</a:t>
            </a:fld>
            <a:endParaRPr lang="el-G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9226A9A7-2AEF-4CF8-8C6D-5ED0AF36AE00}" type="datetimeFigureOut">
              <a:rPr lang="el-GR" smtClean="0"/>
              <a:pPr/>
              <a:t>10/5/2023</a:t>
            </a:fld>
            <a:endParaRPr lang="el-GR"/>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l-GR"/>
          </a:p>
        </p:txBody>
      </p:sp>
      <p:sp>
        <p:nvSpPr>
          <p:cNvPr id="6" name="Slide Number Placeholder 5"/>
          <p:cNvSpPr>
            <a:spLocks noGrp="1"/>
          </p:cNvSpPr>
          <p:nvPr>
            <p:ph type="sldNum" sz="quarter" idx="12"/>
          </p:nvPr>
        </p:nvSpPr>
        <p:spPr>
          <a:xfrm>
            <a:off x="10469880" y="320040"/>
            <a:ext cx="914400" cy="320040"/>
          </a:xfrm>
        </p:spPr>
        <p:txBody>
          <a:bodyPr/>
          <a:lstStyle/>
          <a:p>
            <a:fld id="{DD62E4C2-6758-4388-B429-2EF83B1ECD74}" type="slidenum">
              <a:rPr lang="el-GR" smtClean="0"/>
              <a:pPr/>
              <a:t>‹#›</a:t>
            </a:fld>
            <a:endParaRPr lang="el-G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9226A9A7-2AEF-4CF8-8C6D-5ED0AF36AE00}" type="datetimeFigureOut">
              <a:rPr lang="el-GR" smtClean="0"/>
              <a:pPr/>
              <a:t>10/5/2023</a:t>
            </a:fld>
            <a:endParaRPr lang="el-GR"/>
          </a:p>
        </p:txBody>
      </p:sp>
      <p:sp>
        <p:nvSpPr>
          <p:cNvPr id="6" name="Footer Placeholder 5"/>
          <p:cNvSpPr>
            <a:spLocks noGrp="1"/>
          </p:cNvSpPr>
          <p:nvPr>
            <p:ph type="ftr" sz="quarter" idx="11"/>
          </p:nvPr>
        </p:nvSpPr>
        <p:spPr>
          <a:xfrm>
            <a:off x="804672" y="6227064"/>
            <a:ext cx="10588752" cy="320040"/>
          </a:xfrm>
        </p:spPr>
        <p:txBody>
          <a:bodyPr/>
          <a:lstStyle/>
          <a:p>
            <a:endParaRPr lang="el-GR"/>
          </a:p>
        </p:txBody>
      </p:sp>
      <p:sp>
        <p:nvSpPr>
          <p:cNvPr id="7" name="Slide Number Placeholder 6"/>
          <p:cNvSpPr>
            <a:spLocks noGrp="1"/>
          </p:cNvSpPr>
          <p:nvPr>
            <p:ph type="sldNum" sz="quarter" idx="12"/>
          </p:nvPr>
        </p:nvSpPr>
        <p:spPr>
          <a:xfrm>
            <a:off x="10469880" y="320040"/>
            <a:ext cx="914400" cy="320040"/>
          </a:xfrm>
        </p:spPr>
        <p:txBody>
          <a:bodyPr/>
          <a:lstStyle/>
          <a:p>
            <a:fld id="{DD62E4C2-6758-4388-B429-2EF83B1ECD74}" type="slidenum">
              <a:rPr lang="el-GR" smtClean="0"/>
              <a:pPr/>
              <a:t>‹#›</a:t>
            </a:fld>
            <a:endParaRPr lang="el-G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9226A9A7-2AEF-4CF8-8C6D-5ED0AF36AE00}" type="datetimeFigureOut">
              <a:rPr lang="el-GR" smtClean="0"/>
              <a:pPr/>
              <a:t>10/5/2023</a:t>
            </a:fld>
            <a:endParaRPr lang="el-GR"/>
          </a:p>
        </p:txBody>
      </p:sp>
      <p:sp>
        <p:nvSpPr>
          <p:cNvPr id="8" name="Footer Placeholder 7"/>
          <p:cNvSpPr>
            <a:spLocks noGrp="1"/>
          </p:cNvSpPr>
          <p:nvPr>
            <p:ph type="ftr" sz="quarter" idx="11"/>
          </p:nvPr>
        </p:nvSpPr>
        <p:spPr>
          <a:xfrm>
            <a:off x="804672" y="6227064"/>
            <a:ext cx="10588752" cy="320040"/>
          </a:xfrm>
        </p:spPr>
        <p:txBody>
          <a:bodyPr/>
          <a:lstStyle/>
          <a:p>
            <a:endParaRPr lang="el-GR"/>
          </a:p>
        </p:txBody>
      </p:sp>
      <p:sp>
        <p:nvSpPr>
          <p:cNvPr id="9" name="Slide Number Placeholder 8"/>
          <p:cNvSpPr>
            <a:spLocks noGrp="1"/>
          </p:cNvSpPr>
          <p:nvPr>
            <p:ph type="sldNum" sz="quarter" idx="12"/>
          </p:nvPr>
        </p:nvSpPr>
        <p:spPr>
          <a:xfrm>
            <a:off x="10469880" y="320040"/>
            <a:ext cx="914400" cy="320040"/>
          </a:xfrm>
        </p:spPr>
        <p:txBody>
          <a:bodyPr/>
          <a:lstStyle/>
          <a:p>
            <a:fld id="{DD62E4C2-6758-4388-B429-2EF83B1ECD74}" type="slidenum">
              <a:rPr lang="el-GR" smtClean="0"/>
              <a:pPr/>
              <a:t>‹#›</a:t>
            </a:fld>
            <a:endParaRPr lang="el-G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26A9A7-2AEF-4CF8-8C6D-5ED0AF36AE00}" type="datetimeFigureOut">
              <a:rPr lang="el-GR" smtClean="0"/>
              <a:pPr/>
              <a:t>10/5/2023</a:t>
            </a:fld>
            <a:endParaRPr lang="el-GR"/>
          </a:p>
        </p:txBody>
      </p:sp>
      <p:sp>
        <p:nvSpPr>
          <p:cNvPr id="4" name="Footer Placeholder 3"/>
          <p:cNvSpPr>
            <a:spLocks noGrp="1"/>
          </p:cNvSpPr>
          <p:nvPr>
            <p:ph type="ftr" sz="quarter" idx="11"/>
          </p:nvPr>
        </p:nvSpPr>
        <p:spPr/>
        <p:txBody>
          <a:bodyPr/>
          <a:lstStyle/>
          <a:p>
            <a:endParaRPr lang="el-GR"/>
          </a:p>
        </p:txBody>
      </p:sp>
      <p:sp>
        <p:nvSpPr>
          <p:cNvPr id="5" name="Slide Number Placeholder 4"/>
          <p:cNvSpPr>
            <a:spLocks noGrp="1"/>
          </p:cNvSpPr>
          <p:nvPr>
            <p:ph type="sldNum" sz="quarter" idx="12"/>
          </p:nvPr>
        </p:nvSpPr>
        <p:spPr/>
        <p:txBody>
          <a:bodyPr/>
          <a:lstStyle/>
          <a:p>
            <a:fld id="{DD62E4C2-6758-4388-B429-2EF83B1ECD74}" type="slidenum">
              <a:rPr lang="el-GR" smtClean="0"/>
              <a:pPr/>
              <a:t>‹#›</a:t>
            </a:fld>
            <a:endParaRPr lang="el-G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9226A9A7-2AEF-4CF8-8C6D-5ED0AF36AE00}" type="datetimeFigureOut">
              <a:rPr lang="el-GR" smtClean="0"/>
              <a:pPr/>
              <a:t>10/5/2023</a:t>
            </a:fld>
            <a:endParaRPr lang="el-GR"/>
          </a:p>
        </p:txBody>
      </p:sp>
      <p:sp>
        <p:nvSpPr>
          <p:cNvPr id="3" name="Footer Placeholder 2"/>
          <p:cNvSpPr>
            <a:spLocks noGrp="1"/>
          </p:cNvSpPr>
          <p:nvPr>
            <p:ph type="ftr" sz="quarter" idx="11"/>
          </p:nvPr>
        </p:nvSpPr>
        <p:spPr>
          <a:xfrm>
            <a:off x="804672" y="6227064"/>
            <a:ext cx="10588752" cy="320040"/>
          </a:xfrm>
        </p:spPr>
        <p:txBody>
          <a:bodyPr/>
          <a:lstStyle/>
          <a:p>
            <a:endParaRPr lang="el-GR"/>
          </a:p>
        </p:txBody>
      </p:sp>
      <p:sp>
        <p:nvSpPr>
          <p:cNvPr id="4" name="Slide Number Placeholder 3"/>
          <p:cNvSpPr>
            <a:spLocks noGrp="1"/>
          </p:cNvSpPr>
          <p:nvPr>
            <p:ph type="sldNum" sz="quarter" idx="12"/>
          </p:nvPr>
        </p:nvSpPr>
        <p:spPr>
          <a:xfrm>
            <a:off x="10469880" y="320040"/>
            <a:ext cx="914400" cy="320040"/>
          </a:xfrm>
        </p:spPr>
        <p:txBody>
          <a:bodyPr/>
          <a:lstStyle/>
          <a:p>
            <a:fld id="{DD62E4C2-6758-4388-B429-2EF83B1ECD74}" type="slidenum">
              <a:rPr lang="el-GR" smtClean="0"/>
              <a:pPr/>
              <a:t>‹#›</a:t>
            </a:fld>
            <a:endParaRPr lang="el-G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26A9A7-2AEF-4CF8-8C6D-5ED0AF36AE00}" type="datetimeFigureOut">
              <a:rPr lang="el-GR" smtClean="0"/>
              <a:pPr/>
              <a:t>10/5/2023</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p:txBody>
          <a:bodyPr/>
          <a:lstStyle/>
          <a:p>
            <a:fld id="{DD62E4C2-6758-4388-B429-2EF83B1ECD74}" type="slidenum">
              <a:rPr lang="el-GR" smtClean="0"/>
              <a:pPr/>
              <a:t>‹#›</a:t>
            </a:fld>
            <a:endParaRPr lang="el-G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9226A9A7-2AEF-4CF8-8C6D-5ED0AF36AE00}" type="datetimeFigureOut">
              <a:rPr lang="el-GR" smtClean="0"/>
              <a:pPr/>
              <a:t>10/5/2023</a:t>
            </a:fld>
            <a:endParaRPr lang="el-GR"/>
          </a:p>
        </p:txBody>
      </p:sp>
      <p:sp>
        <p:nvSpPr>
          <p:cNvPr id="6" name="Footer Placeholder 5"/>
          <p:cNvSpPr>
            <a:spLocks noGrp="1"/>
          </p:cNvSpPr>
          <p:nvPr>
            <p:ph type="ftr" sz="quarter" idx="11"/>
          </p:nvPr>
        </p:nvSpPr>
        <p:spPr>
          <a:xfrm>
            <a:off x="804672" y="6227064"/>
            <a:ext cx="5942203" cy="320040"/>
          </a:xfrm>
        </p:spPr>
        <p:txBody>
          <a:bodyPr/>
          <a:lstStyle/>
          <a:p>
            <a:endParaRPr lang="el-GR"/>
          </a:p>
        </p:txBody>
      </p:sp>
      <p:sp>
        <p:nvSpPr>
          <p:cNvPr id="7" name="Slide Number Placeholder 6"/>
          <p:cNvSpPr>
            <a:spLocks noGrp="1"/>
          </p:cNvSpPr>
          <p:nvPr>
            <p:ph type="sldNum" sz="quarter" idx="12"/>
          </p:nvPr>
        </p:nvSpPr>
        <p:spPr>
          <a:xfrm>
            <a:off x="5828377" y="320040"/>
            <a:ext cx="914400" cy="320040"/>
          </a:xfrm>
        </p:spPr>
        <p:txBody>
          <a:bodyPr/>
          <a:lstStyle/>
          <a:p>
            <a:fld id="{DD62E4C2-6758-4388-B429-2EF83B1ECD74}" type="slidenum">
              <a:rPr lang="el-GR" smtClean="0"/>
              <a:pPr/>
              <a:t>‹#›</a:t>
            </a:fld>
            <a:endParaRPr lang="el-G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9226A9A7-2AEF-4CF8-8C6D-5ED0AF36AE00}" type="datetimeFigureOut">
              <a:rPr lang="el-GR" smtClean="0"/>
              <a:pPr/>
              <a:t>10/5/2023</a:t>
            </a:fld>
            <a:endParaRPr lang="el-GR"/>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l-GR"/>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DD62E4C2-6758-4388-B429-2EF83B1ECD74}" type="slidenum">
              <a:rPr lang="el-GR" smtClean="0"/>
              <a:pPr/>
              <a:t>‹#›</a:t>
            </a:fld>
            <a:endParaRPr lang="el-G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8" Type="http://schemas.openxmlformats.org/officeDocument/2006/relationships/image" Target="../media/image10.jpeg"/><Relationship Id="rId3" Type="http://schemas.microsoft.com/office/2007/relationships/hdphoto" Target="../media/hdphoto1.wdp"/><Relationship Id="rId7" Type="http://schemas.openxmlformats.org/officeDocument/2006/relationships/image" Target="../media/image9.jpe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 Id="rId9"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6.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image" Target="../media/image24.jpe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29305" y="958789"/>
            <a:ext cx="9179511" cy="4279036"/>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buClrTx/>
              <a:buSzTx/>
              <a:buFontTx/>
            </a:pPr>
            <a:r>
              <a:rPr lang="en-US" sz="2700" dirty="0">
                <a:solidFill>
                  <a:srgbClr val="343B45"/>
                </a:solidFill>
                <a:latin typeface="Roboto" panose="02000000000000000000" pitchFamily="2" charset="0"/>
                <a:ea typeface="+mn-ea"/>
                <a:cs typeface="+mn-cs"/>
              </a:rPr>
              <a:t>Contact Details</a:t>
            </a:r>
          </a:p>
        </p:txBody>
      </p:sp>
      <p:sp>
        <p:nvSpPr>
          <p:cNvPr id="3" name="Content Placeholder 2"/>
          <p:cNvSpPr>
            <a:spLocks noGrp="1"/>
          </p:cNvSpPr>
          <p:nvPr>
            <p:ph idx="1"/>
          </p:nvPr>
        </p:nvSpPr>
        <p:spPr>
          <a:xfrm>
            <a:off x="5101856" y="418702"/>
            <a:ext cx="4526776" cy="3159444"/>
          </a:xfrm>
        </p:spPr>
        <p:txBody>
          <a:bodyPr/>
          <a:lstStyle/>
          <a:p>
            <a:pPr marL="0" algn="l" eaLnBrk="0" fontAlgn="base" hangingPunct="0">
              <a:lnSpc>
                <a:spcPct val="100000"/>
              </a:lnSpc>
              <a:buClrTx/>
              <a:buSzTx/>
              <a:buFontTx/>
              <a:buNone/>
              <a:defRPr/>
            </a:pPr>
            <a:r>
              <a:rPr lang="el-GR" altLang="el-GR" sz="2100" noProof="0" dirty="0">
                <a:ln>
                  <a:noFill/>
                </a:ln>
                <a:solidFill>
                  <a:srgbClr val="202124"/>
                </a:solidFill>
                <a:uLnTx/>
                <a:uFillTx/>
                <a:latin typeface="+mj-lt"/>
                <a:cs typeface="+mj-lt"/>
              </a:rPr>
              <a:t>Pic: </a:t>
            </a:r>
            <a:r>
              <a:rPr lang="el-GR" altLang="el-GR" sz="2100" noProof="0" dirty="0" err="1">
                <a:ln>
                  <a:noFill/>
                </a:ln>
                <a:solidFill>
                  <a:srgbClr val="202124"/>
                </a:solidFill>
                <a:uLnTx/>
                <a:uFillTx/>
                <a:latin typeface="+mj-lt"/>
                <a:cs typeface="+mj-lt"/>
              </a:rPr>
              <a:t>Mitropo</a:t>
            </a:r>
            <a:r>
              <a:rPr lang="en-US" altLang="el-GR" sz="2100" noProof="0" dirty="0">
                <a:ln>
                  <a:noFill/>
                </a:ln>
                <a:solidFill>
                  <a:srgbClr val="202124"/>
                </a:solidFill>
                <a:uLnTx/>
                <a:uFillTx/>
                <a:latin typeface="+mj-lt"/>
                <a:cs typeface="+mj-lt"/>
              </a:rPr>
              <a:t>y</a:t>
            </a:r>
            <a:r>
              <a:rPr lang="el-GR" altLang="el-GR" sz="2100" noProof="0" dirty="0" err="1">
                <a:ln>
                  <a:noFill/>
                </a:ln>
                <a:solidFill>
                  <a:srgbClr val="202124"/>
                </a:solidFill>
                <a:uLnTx/>
                <a:uFillTx/>
                <a:latin typeface="+mj-lt"/>
                <a:cs typeface="+mj-lt"/>
              </a:rPr>
              <a:t>los</a:t>
            </a:r>
            <a:r>
              <a:rPr lang="el-GR" altLang="el-GR" sz="2100" noProof="0" dirty="0">
                <a:ln>
                  <a:noFill/>
                </a:ln>
                <a:solidFill>
                  <a:srgbClr val="202124"/>
                </a:solidFill>
                <a:uLnTx/>
                <a:uFillTx/>
                <a:latin typeface="+mj-lt"/>
                <a:cs typeface="+mj-lt"/>
              </a:rPr>
              <a:t> Ioannis</a:t>
            </a:r>
          </a:p>
          <a:p>
            <a:pPr marL="0" algn="l" eaLnBrk="0" fontAlgn="base" hangingPunct="0">
              <a:lnSpc>
                <a:spcPct val="100000"/>
              </a:lnSpc>
              <a:buClrTx/>
              <a:buSzTx/>
              <a:buFontTx/>
              <a:buNone/>
              <a:defRPr/>
            </a:pPr>
            <a:r>
              <a:rPr lang="el-GR" altLang="el-GR" sz="2100" noProof="0" dirty="0" err="1">
                <a:ln>
                  <a:noFill/>
                </a:ln>
                <a:solidFill>
                  <a:srgbClr val="202124"/>
                </a:solidFill>
                <a:uLnTx/>
                <a:uFillTx/>
                <a:latin typeface="+mj-lt"/>
                <a:cs typeface="+mj-lt"/>
              </a:rPr>
              <a:t>Tel</a:t>
            </a:r>
            <a:r>
              <a:rPr lang="el-GR" altLang="el-GR" sz="2100" noProof="0" dirty="0">
                <a:ln>
                  <a:noFill/>
                </a:ln>
                <a:solidFill>
                  <a:srgbClr val="202124"/>
                </a:solidFill>
                <a:uLnTx/>
                <a:uFillTx/>
                <a:latin typeface="+mj-lt"/>
                <a:cs typeface="+mj-lt"/>
              </a:rPr>
              <a:t>./</a:t>
            </a:r>
            <a:r>
              <a:rPr lang="en-US" altLang="el-GR" sz="2100" noProof="0" dirty="0">
                <a:ln>
                  <a:noFill/>
                </a:ln>
                <a:solidFill>
                  <a:srgbClr val="202124"/>
                </a:solidFill>
                <a:uLnTx/>
                <a:uFillTx/>
                <a:latin typeface="+mj-lt"/>
                <a:cs typeface="+mj-lt"/>
              </a:rPr>
              <a:t>F</a:t>
            </a:r>
            <a:r>
              <a:rPr lang="el-GR" altLang="el-GR" sz="2100" noProof="0" dirty="0" err="1">
                <a:ln>
                  <a:noFill/>
                </a:ln>
                <a:solidFill>
                  <a:srgbClr val="202124"/>
                </a:solidFill>
                <a:uLnTx/>
                <a:uFillTx/>
                <a:latin typeface="+mj-lt"/>
                <a:cs typeface="+mj-lt"/>
              </a:rPr>
              <a:t>ax</a:t>
            </a:r>
            <a:r>
              <a:rPr lang="el-GR" altLang="el-GR" sz="2100" noProof="0" dirty="0">
                <a:ln>
                  <a:noFill/>
                </a:ln>
                <a:solidFill>
                  <a:srgbClr val="202124"/>
                </a:solidFill>
                <a:uLnTx/>
                <a:uFillTx/>
                <a:latin typeface="+mj-lt"/>
                <a:cs typeface="+mj-lt"/>
              </a:rPr>
              <a:t>.:  210 42.22.632</a:t>
            </a:r>
          </a:p>
          <a:p>
            <a:pPr marL="0" algn="l" eaLnBrk="0" fontAlgn="base" hangingPunct="0">
              <a:lnSpc>
                <a:spcPct val="100000"/>
              </a:lnSpc>
              <a:buClrTx/>
              <a:buSzTx/>
              <a:buFontTx/>
              <a:buNone/>
              <a:defRPr/>
            </a:pPr>
            <a:r>
              <a:rPr lang="el-GR" altLang="el-GR" sz="2100" noProof="0" dirty="0">
                <a:ln>
                  <a:noFill/>
                </a:ln>
                <a:solidFill>
                  <a:srgbClr val="202124"/>
                </a:solidFill>
                <a:uLnTx/>
                <a:uFillTx/>
                <a:latin typeface="+mj-lt"/>
                <a:cs typeface="+mj-lt"/>
              </a:rPr>
              <a:t>E-mail: giannismitropoylos@yahoo.gr</a:t>
            </a:r>
          </a:p>
          <a:p>
            <a:pPr marL="0" algn="l" eaLnBrk="0" fontAlgn="base" hangingPunct="0">
              <a:lnSpc>
                <a:spcPct val="100000"/>
              </a:lnSpc>
              <a:buClrTx/>
              <a:buSzTx/>
              <a:buFontTx/>
              <a:buNone/>
              <a:defRPr/>
            </a:pPr>
            <a:r>
              <a:rPr lang="el-GR" altLang="el-GR" sz="2100" noProof="0" dirty="0">
                <a:ln>
                  <a:noFill/>
                </a:ln>
                <a:solidFill>
                  <a:srgbClr val="202124"/>
                </a:solidFill>
                <a:uLnTx/>
                <a:uFillTx/>
                <a:latin typeface="+mj-lt"/>
                <a:cs typeface="+mj-lt"/>
              </a:rPr>
              <a:t>Mob: +30 6984.77.99.95</a:t>
            </a:r>
          </a:p>
          <a:p>
            <a:pPr marL="0" indent="0">
              <a:buNone/>
            </a:pPr>
            <a:endParaRPr lang="el-GR"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01856" y="3273778"/>
            <a:ext cx="4787900" cy="2667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700" dirty="0">
                <a:solidFill>
                  <a:srgbClr val="343B45"/>
                </a:solidFill>
                <a:latin typeface="Roboto" panose="02000000000000000000" pitchFamily="2" charset="0"/>
                <a:ea typeface="+mn-ea"/>
                <a:cs typeface="+mn-cs"/>
              </a:rPr>
              <a:t>Ground Freight Services include:</a:t>
            </a:r>
            <a:br>
              <a:rPr lang="el-GR" sz="2700" dirty="0">
                <a:solidFill>
                  <a:srgbClr val="343B45"/>
                </a:solidFill>
                <a:latin typeface="Roboto" panose="02000000000000000000" pitchFamily="2" charset="0"/>
                <a:ea typeface="+mn-ea"/>
                <a:cs typeface="+mn-cs"/>
              </a:rPr>
            </a:br>
            <a:r>
              <a:rPr lang="en-US" sz="2700" dirty="0">
                <a:solidFill>
                  <a:srgbClr val="343B45"/>
                </a:solidFill>
                <a:latin typeface="Roboto" panose="02000000000000000000" pitchFamily="2" charset="0"/>
                <a:ea typeface="+mn-ea"/>
                <a:cs typeface="+mn-cs"/>
              </a:rPr>
              <a:t>Truckload Services – Domestic border</a:t>
            </a:r>
            <a:br>
              <a:rPr lang="el-GR" sz="2700" dirty="0">
                <a:solidFill>
                  <a:srgbClr val="343B45"/>
                </a:solidFill>
                <a:latin typeface="Roboto" panose="02000000000000000000" pitchFamily="2" charset="0"/>
                <a:ea typeface="+mn-ea"/>
                <a:cs typeface="+mn-cs"/>
              </a:rPr>
            </a:br>
            <a:endParaRPr lang="el-GR" sz="2700" dirty="0">
              <a:solidFill>
                <a:srgbClr val="343B45"/>
              </a:solidFill>
              <a:latin typeface="Roboto" panose="02000000000000000000" pitchFamily="2" charset="0"/>
              <a:ea typeface="+mn-ea"/>
              <a:cs typeface="+mn-cs"/>
            </a:endParaRPr>
          </a:p>
        </p:txBody>
      </p:sp>
      <p:sp>
        <p:nvSpPr>
          <p:cNvPr id="3" name="Content Placeholder 2"/>
          <p:cNvSpPr>
            <a:spLocks noGrp="1"/>
          </p:cNvSpPr>
          <p:nvPr>
            <p:ph idx="1"/>
          </p:nvPr>
        </p:nvSpPr>
        <p:spPr>
          <a:xfrm>
            <a:off x="5118735" y="170815"/>
            <a:ext cx="6282055" cy="5881370"/>
          </a:xfrm>
        </p:spPr>
        <p:txBody>
          <a:bodyPr/>
          <a:lstStyle/>
          <a:p>
            <a:pPr marL="0" algn="just" eaLnBrk="0" fontAlgn="base" hangingPunct="0">
              <a:lnSpc>
                <a:spcPct val="100000"/>
              </a:lnSpc>
              <a:buClrTx/>
              <a:buSzTx/>
              <a:buFontTx/>
              <a:buNone/>
              <a:defRPr/>
            </a:pPr>
            <a:r>
              <a:rPr lang="el-GR" altLang="el-GR" sz="2100" noProof="0" dirty="0">
                <a:ln>
                  <a:noFill/>
                </a:ln>
                <a:solidFill>
                  <a:srgbClr val="202124"/>
                </a:solidFill>
                <a:uLnTx/>
                <a:uFillTx/>
                <a:latin typeface="+mj-lt"/>
                <a:cs typeface="+mj-lt"/>
              </a:rPr>
              <a:t>The distribution of goods is an important link in the supply chain. Experience and reliability are necessary conditions for all products to be delivered safely and consistently to their final recipients. </a:t>
            </a:r>
            <a:endParaRPr lang="en-US" altLang="el-GR" sz="2100" noProof="0" dirty="0">
              <a:ln>
                <a:noFill/>
              </a:ln>
              <a:solidFill>
                <a:srgbClr val="202124"/>
              </a:solidFill>
              <a:uLnTx/>
              <a:uFillTx/>
              <a:latin typeface="+mj-lt"/>
              <a:cs typeface="+mj-lt"/>
            </a:endParaRPr>
          </a:p>
          <a:p>
            <a:pPr marL="0" algn="just" eaLnBrk="0" fontAlgn="base" hangingPunct="0">
              <a:lnSpc>
                <a:spcPct val="100000"/>
              </a:lnSpc>
              <a:buClrTx/>
              <a:buSzTx/>
              <a:buFontTx/>
              <a:buNone/>
              <a:defRPr/>
            </a:pPr>
            <a:r>
              <a:rPr lang="el-GR" altLang="el-GR" sz="2100" noProof="0" dirty="0">
                <a:ln>
                  <a:noFill/>
                </a:ln>
                <a:solidFill>
                  <a:srgbClr val="202124"/>
                </a:solidFill>
                <a:uLnTx/>
                <a:uFillTx/>
                <a:latin typeface="+mj-lt"/>
                <a:cs typeface="+mj-lt"/>
              </a:rPr>
              <a:t>EAGLE COURIER processes all the data related to the deliveries it undertakes, organizing specialized programs, so that every time it ensures the satisfaction of its customers in the shortest time and at the lowest possible cost.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Εικόνα 7" descr="Εικόνα που περιέχει κείμενο, εσωτερικό, τοίχος, έπιπλα&#10;&#10;Περιγραφή που δημιουργήθηκε αυτόματα"/>
          <p:cNvPicPr>
            <a:picLocks noChangeAspect="1"/>
          </p:cNvPicPr>
          <p:nvPr/>
        </p:nvPicPr>
        <p:blipFill rotWithShape="1">
          <a:blip r:embed="rId3" cstate="print">
            <a:extLst>
              <a:ext uri="{28A0092B-C50C-407E-A947-70E740481C1C}">
                <a14:useLocalDpi xmlns:a14="http://schemas.microsoft.com/office/drawing/2010/main" val="0"/>
              </a:ext>
            </a:extLst>
          </a:blip>
          <a:srcRect l="12066" r="7180" b="4"/>
          <a:stretch>
            <a:fillRect/>
          </a:stretch>
        </p:blipFill>
        <p:spPr>
          <a:xfrm>
            <a:off x="8529319" y="0"/>
            <a:ext cx="3662680" cy="3401558"/>
          </a:xfrm>
          <a:prstGeom prst="rect">
            <a:avLst/>
          </a:prstGeom>
          <a:ln>
            <a:noFill/>
          </a:ln>
          <a:effectLst>
            <a:outerShdw blurRad="292100" dist="139700" dir="2700000" algn="tl" rotWithShape="0">
              <a:srgbClr val="333333">
                <a:alpha val="65000"/>
              </a:srgbClr>
            </a:outerShdw>
          </a:effectLst>
        </p:spPr>
      </p:pic>
      <p:pic>
        <p:nvPicPr>
          <p:cNvPr id="4" name="Εικόνα 3" descr="Εικόνα που περιέχει κτίριο, δάπεδο, εσωτερικό, υπόγειο&#10;&#10;Περιγραφή που δημιουργήθηκε αυτόματα"/>
          <p:cNvPicPr>
            <a:picLocks noChangeAspect="1"/>
          </p:cNvPicPr>
          <p:nvPr/>
        </p:nvPicPr>
        <p:blipFill rotWithShape="1">
          <a:blip r:embed="rId4" cstate="print">
            <a:extLst>
              <a:ext uri="{28A0092B-C50C-407E-A947-70E740481C1C}">
                <a14:useLocalDpi xmlns:a14="http://schemas.microsoft.com/office/drawing/2010/main" val="0"/>
              </a:ext>
            </a:extLst>
          </a:blip>
          <a:srcRect t="11694" b="26355"/>
          <a:stretch>
            <a:fillRect/>
          </a:stretch>
        </p:blipFill>
        <p:spPr>
          <a:xfrm>
            <a:off x="1074054" y="54874"/>
            <a:ext cx="4118110" cy="3401558"/>
          </a:xfrm>
          <a:prstGeom prst="rect">
            <a:avLst/>
          </a:prstGeom>
          <a:ln>
            <a:noFill/>
          </a:ln>
          <a:effectLst>
            <a:outerShdw blurRad="292100" dist="139700" dir="2700000" algn="tl" rotWithShape="0">
              <a:srgbClr val="333333">
                <a:alpha val="65000"/>
              </a:srgbClr>
            </a:outerShdw>
          </a:effectLst>
        </p:spPr>
      </p:pic>
      <p:pic>
        <p:nvPicPr>
          <p:cNvPr id="10" name="Εικόνα 9" descr="Εικόνα που περιέχει κείμενο, εσωτερικό&#10;&#10;Περιγραφή που δημιουργήθηκε αυτόματα"/>
          <p:cNvPicPr>
            <a:picLocks noChangeAspect="1"/>
          </p:cNvPicPr>
          <p:nvPr/>
        </p:nvPicPr>
        <p:blipFill rotWithShape="1">
          <a:blip r:embed="rId5" cstate="print">
            <a:extLst>
              <a:ext uri="{28A0092B-C50C-407E-A947-70E740481C1C}">
                <a14:useLocalDpi xmlns:a14="http://schemas.microsoft.com/office/drawing/2010/main" val="0"/>
              </a:ext>
            </a:extLst>
          </a:blip>
          <a:srcRect l="-12284" t="9346" b="26080"/>
          <a:stretch/>
        </p:blipFill>
        <p:spPr>
          <a:xfrm>
            <a:off x="-984589" y="2923773"/>
            <a:ext cx="7886329" cy="3401568"/>
          </a:xfrm>
          <a:prstGeom prst="rect">
            <a:avLst/>
          </a:prstGeom>
          <a:ln>
            <a:noFill/>
          </a:ln>
          <a:effectLst>
            <a:outerShdw blurRad="292100" dist="139700" dir="2700000" algn="tl" rotWithShape="0">
              <a:srgbClr val="333333">
                <a:alpha val="65000"/>
              </a:srgbClr>
            </a:outerShdw>
          </a:effectLst>
        </p:spPr>
      </p:pic>
      <p:sp>
        <p:nvSpPr>
          <p:cNvPr id="11" name="Τίτλος 10"/>
          <p:cNvSpPr>
            <a:spLocks noGrp="1"/>
          </p:cNvSpPr>
          <p:nvPr>
            <p:ph type="title"/>
          </p:nvPr>
        </p:nvSpPr>
        <p:spPr>
          <a:xfrm>
            <a:off x="879395" y="3222193"/>
            <a:ext cx="3498979" cy="468478"/>
          </a:xfrm>
        </p:spPr>
        <p:txBody>
          <a:bodyPr vert="horz" lIns="91440" tIns="45720" rIns="91440" bIns="45720" rtlCol="0" anchor="b">
            <a:normAutofit/>
          </a:bodyPr>
          <a:lstStyle/>
          <a:p>
            <a:pPr>
              <a:lnSpc>
                <a:spcPct val="90000"/>
              </a:lnSpc>
            </a:pPr>
            <a:r>
              <a:rPr lang="en-US" sz="2700" dirty="0">
                <a:solidFill>
                  <a:srgbClr val="343B45"/>
                </a:solidFill>
                <a:latin typeface="Roboto" panose="02000000000000000000" pitchFamily="2" charset="0"/>
                <a:ea typeface="+mn-ea"/>
                <a:cs typeface="+mn-cs"/>
              </a:rPr>
              <a:t>Our warehouse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extLst>
              <a:ext uri="{BEBA8EAE-BF5A-486C-A8C5-ECC9F3942E4B}">
                <a14:imgProps xmlns:a14="http://schemas.microsoft.com/office/drawing/2010/main">
                  <a14:imgLayer r:embed="rId3">
                    <a14:imgEffect>
                      <a14:brightnessContrast contrast="-68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4" name="Picture 3" descr="εικόνα_Viber_2022-07-21_10-07-56-196"/>
          <p:cNvPicPr>
            <a:picLocks noChangeAspect="1"/>
          </p:cNvPicPr>
          <p:nvPr/>
        </p:nvPicPr>
        <p:blipFill>
          <a:blip r:embed="rId4" cstate="print"/>
          <a:stretch>
            <a:fillRect/>
          </a:stretch>
        </p:blipFill>
        <p:spPr>
          <a:xfrm rot="21012425">
            <a:off x="264773" y="191080"/>
            <a:ext cx="2036257" cy="2179337"/>
          </a:xfrm>
          <a:prstGeom prst="rect">
            <a:avLst/>
          </a:prstGeom>
          <a:ln w="19050">
            <a:solidFill>
              <a:schemeClr val="tx2"/>
            </a:solidFill>
          </a:ln>
          <a:effectLst>
            <a:outerShdw blurRad="50800" dist="38100" algn="l" rotWithShape="0">
              <a:prstClr val="black">
                <a:alpha val="40000"/>
              </a:prstClr>
            </a:outerShdw>
          </a:effectLst>
        </p:spPr>
      </p:pic>
      <p:pic>
        <p:nvPicPr>
          <p:cNvPr id="5" name="Picture 4" descr="IMG-2913b02a24558560fc2e393e648b682b-V"/>
          <p:cNvPicPr>
            <a:picLocks noChangeAspect="1"/>
          </p:cNvPicPr>
          <p:nvPr/>
        </p:nvPicPr>
        <p:blipFill>
          <a:blip r:embed="rId5" cstate="print"/>
          <a:stretch>
            <a:fillRect/>
          </a:stretch>
        </p:blipFill>
        <p:spPr>
          <a:xfrm rot="521447">
            <a:off x="9726730" y="190440"/>
            <a:ext cx="2246594" cy="2278028"/>
          </a:xfrm>
          <a:prstGeom prst="rect">
            <a:avLst/>
          </a:prstGeom>
          <a:ln w="19050">
            <a:solidFill>
              <a:schemeClr val="tx2"/>
            </a:solidFill>
          </a:ln>
          <a:effectLst>
            <a:outerShdw blurRad="50800" dist="38100" algn="l" rotWithShape="0">
              <a:prstClr val="black">
                <a:alpha val="40000"/>
              </a:prstClr>
            </a:outerShdw>
          </a:effectLst>
        </p:spPr>
      </p:pic>
      <p:pic>
        <p:nvPicPr>
          <p:cNvPr id="8" name="Εικόνα 7" descr="Εικόνα που περιέχει κείμενο, φορτηγό, υπαίθριος, αυτοκίνητο&#10;&#10;Περιγραφή που δημιουργήθηκε αυτόματα"/>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674090">
            <a:off x="8916334" y="2520363"/>
            <a:ext cx="2955059" cy="2216294"/>
          </a:xfrm>
          <a:prstGeom prst="rect">
            <a:avLst/>
          </a:prstGeom>
          <a:ln w="19050">
            <a:solidFill>
              <a:schemeClr val="tx2"/>
            </a:solidFill>
          </a:ln>
          <a:effectLst>
            <a:outerShdw blurRad="50800" dist="38100" algn="l" rotWithShape="0">
              <a:prstClr val="black">
                <a:alpha val="40000"/>
              </a:prstClr>
            </a:outerShdw>
          </a:effectLst>
        </p:spPr>
      </p:pic>
      <p:pic>
        <p:nvPicPr>
          <p:cNvPr id="10" name="Εικόνα 9" descr="Εικόνα που περιέχει κείμενο, έδαφος, υπαίθριος, δρόμος&#10;&#10;Περιγραφή που δημιουργήθηκε αυτόματα"/>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20580537">
            <a:off x="592412" y="2604811"/>
            <a:ext cx="2524369" cy="1893277"/>
          </a:xfrm>
          <a:prstGeom prst="rect">
            <a:avLst/>
          </a:prstGeom>
          <a:ln w="19050">
            <a:solidFill>
              <a:schemeClr val="tx2"/>
            </a:solidFill>
          </a:ln>
          <a:effectLst>
            <a:outerShdw blurRad="50800" dist="38100" algn="l" rotWithShape="0">
              <a:prstClr val="black">
                <a:alpha val="40000"/>
              </a:prstClr>
            </a:outerShdw>
          </a:effectLst>
        </p:spPr>
      </p:pic>
      <p:pic>
        <p:nvPicPr>
          <p:cNvPr id="14" name="Εικόνα 13" descr="Εικόνα που περιέχει κείμενο, υπαίθριος, ουρανός, μεταφορά&#10;&#10;Περιγραφή που δημιουργήθηκε αυτόματα"/>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20650608">
            <a:off x="1216594" y="4621281"/>
            <a:ext cx="2382720" cy="1787040"/>
          </a:xfrm>
          <a:prstGeom prst="rect">
            <a:avLst/>
          </a:prstGeom>
          <a:ln w="19050">
            <a:solidFill>
              <a:schemeClr val="tx2"/>
            </a:solidFill>
          </a:ln>
          <a:effectLst>
            <a:outerShdw blurRad="50800" dist="38100" algn="l" rotWithShape="0">
              <a:prstClr val="black">
                <a:alpha val="40000"/>
              </a:prstClr>
            </a:outerShdw>
          </a:effectLst>
        </p:spPr>
      </p:pic>
      <p:pic>
        <p:nvPicPr>
          <p:cNvPr id="18" name="Εικόνα 17" descr="Εικόνα που περιέχει κείμενο, ουρανός, υπαίθριος, φορτηγό&#10;&#10;Περιγραφή που δημιουργήθηκε αυτόματα"/>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rot="504132">
            <a:off x="8668329" y="4813150"/>
            <a:ext cx="2496655" cy="1872491"/>
          </a:xfrm>
          <a:prstGeom prst="rect">
            <a:avLst/>
          </a:prstGeom>
          <a:ln w="19050">
            <a:solidFill>
              <a:schemeClr val="tx2"/>
            </a:solidFill>
          </a:ln>
          <a:effectLst>
            <a:outerShdw blurRad="50800" dist="38100" algn="l" rotWithShape="0">
              <a:prstClr val="black">
                <a:alpha val="40000"/>
              </a:prst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ChangeArrowheads="1"/>
          </p:cNvSpPr>
          <p:nvPr/>
        </p:nvSpPr>
        <p:spPr bwMode="auto">
          <a:xfrm>
            <a:off x="155575" y="320783"/>
            <a:ext cx="11877929" cy="303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pPr>
            <a:r>
              <a:rPr kumimoji="0" lang="el-GR" altLang="el-GR" sz="2700" b="0" i="0" u="none" strike="noStrike" cap="none" normalizeH="0" baseline="0" dirty="0">
                <a:ln>
                  <a:noFill/>
                </a:ln>
                <a:solidFill>
                  <a:srgbClr val="343B45"/>
                </a:solidFill>
                <a:effectLst/>
                <a:latin typeface="Roboto" panose="02000000000000000000" pitchFamily="2" charset="0"/>
              </a:rPr>
              <a:t>Cross</a:t>
            </a:r>
            <a:r>
              <a:rPr kumimoji="0" lang="en-US" altLang="el-GR" sz="2700" b="0" i="0" u="none" strike="noStrike" cap="none" normalizeH="0" baseline="0" dirty="0">
                <a:ln>
                  <a:noFill/>
                </a:ln>
                <a:solidFill>
                  <a:srgbClr val="343B45"/>
                </a:solidFill>
                <a:effectLst/>
                <a:latin typeface="Roboto" panose="02000000000000000000" pitchFamily="2" charset="0"/>
              </a:rPr>
              <a:t>-</a:t>
            </a:r>
            <a:r>
              <a:rPr kumimoji="0" lang="el-GR" altLang="el-GR" sz="2700" b="0" i="0" u="none" strike="noStrike" cap="none" normalizeH="0" baseline="0" dirty="0">
                <a:ln>
                  <a:noFill/>
                </a:ln>
                <a:solidFill>
                  <a:srgbClr val="343B45"/>
                </a:solidFill>
                <a:effectLst/>
                <a:latin typeface="Roboto" panose="02000000000000000000" pitchFamily="2" charset="0"/>
              </a:rPr>
              <a:t>Docking</a:t>
            </a:r>
          </a:p>
          <a:p>
            <a:pPr marL="0" marR="0" lvl="0" indent="0" algn="ctr" defTabSz="914400" rtl="0" eaLnBrk="0" fontAlgn="base" latinLnBrk="0" hangingPunct="0">
              <a:lnSpc>
                <a:spcPct val="100000"/>
              </a:lnSpc>
              <a:spcBef>
                <a:spcPct val="0"/>
              </a:spcBef>
              <a:spcAft>
                <a:spcPct val="0"/>
              </a:spcAft>
              <a:buClrTx/>
              <a:buSzTx/>
              <a:buFontTx/>
              <a:buNone/>
            </a:pPr>
            <a:r>
              <a:rPr kumimoji="0" lang="el-GR" altLang="el-GR" sz="1000" b="0" i="0" u="none" strike="noStrike" cap="none" normalizeH="0" baseline="0" dirty="0">
                <a:ln>
                  <a:noFill/>
                </a:ln>
                <a:solidFill>
                  <a:srgbClr val="333333"/>
                </a:solidFill>
                <a:effectLst/>
                <a:latin typeface="Roboto" panose="02000000000000000000" pitchFamily="2" charset="0"/>
              </a:rPr>
              <a:t>  </a:t>
            </a:r>
            <a:r>
              <a:rPr kumimoji="0" lang="el-GR" altLang="el-GR" sz="1900" b="0" i="0" u="none" strike="noStrike" cap="none" normalizeH="0" baseline="0" dirty="0">
                <a:ln>
                  <a:noFill/>
                </a:ln>
                <a:solidFill>
                  <a:srgbClr val="333333"/>
                </a:solidFill>
                <a:effectLst/>
                <a:latin typeface="Roboto" panose="02000000000000000000" pitchFamily="2" charset="0"/>
              </a:rPr>
              <a:t>      </a:t>
            </a:r>
            <a:endParaRPr kumimoji="0" lang="el-GR" altLang="el-GR" sz="800" b="0" i="0" u="none" strike="noStrike" cap="none" normalizeH="0" baseline="0" dirty="0">
              <a:ln>
                <a:noFill/>
              </a:ln>
              <a:solidFill>
                <a:schemeClr val="tx1"/>
              </a:solidFill>
              <a:effectLst/>
            </a:endParaRPr>
          </a:p>
          <a:p>
            <a:pPr marL="0" marR="0" lvl="0" indent="-228600" algn="just" defTabSz="914400" rtl="0" eaLnBrk="0" fontAlgn="base" latinLnBrk="0" hangingPunct="0">
              <a:lnSpc>
                <a:spcPct val="100000"/>
              </a:lnSpc>
              <a:spcBef>
                <a:spcPts val="1000"/>
              </a:spcBef>
              <a:buClrTx/>
              <a:buSzTx/>
              <a:buFontTx/>
              <a:buNone/>
              <a:defRPr/>
            </a:pPr>
            <a:r>
              <a:rPr lang="el-GR" altLang="el-GR" sz="2100" noProof="0" dirty="0">
                <a:ln>
                  <a:noFill/>
                </a:ln>
                <a:solidFill>
                  <a:srgbClr val="202124"/>
                </a:solidFill>
                <a:effectLst/>
                <a:uLnTx/>
                <a:uFillTx/>
                <a:latin typeface="+mj-lt"/>
                <a:cs typeface="+mj-lt"/>
              </a:rPr>
              <a:t>Through an organized transport network and based on specific schedules, we undertake the delivery of our customers' goods in Piraeus &amp; Thessaloniki and its surroundings as well as throughout the rest of Greece.</a:t>
            </a:r>
          </a:p>
          <a:p>
            <a:pPr marL="0" marR="0" lvl="0" indent="-228600" algn="just" defTabSz="914400" rtl="0" eaLnBrk="0" fontAlgn="base" latinLnBrk="0" hangingPunct="0">
              <a:lnSpc>
                <a:spcPct val="100000"/>
              </a:lnSpc>
              <a:spcBef>
                <a:spcPts val="1000"/>
              </a:spcBef>
              <a:buClrTx/>
              <a:buSzTx/>
              <a:buFontTx/>
              <a:buNone/>
              <a:defRPr/>
            </a:pPr>
            <a:r>
              <a:rPr lang="el-GR" altLang="el-GR" sz="2100" noProof="0" dirty="0">
                <a:ln>
                  <a:noFill/>
                </a:ln>
                <a:solidFill>
                  <a:srgbClr val="202124"/>
                </a:solidFill>
                <a:effectLst/>
                <a:uLnTx/>
                <a:uFillTx/>
                <a:latin typeface="+mj-lt"/>
                <a:cs typeface="+mj-lt"/>
              </a:rPr>
              <a:t>We have a wide fleet of vehicles (towed, flatbed, three-axle and small trucks) that carry out daily loadings with the possibility of same-day (cross-docking) deliveries.</a:t>
            </a:r>
          </a:p>
          <a:p>
            <a:pPr marL="0" marR="0" lvl="0" indent="-228600" algn="just" defTabSz="914400" rtl="0" eaLnBrk="0" fontAlgn="base" latinLnBrk="0" hangingPunct="0">
              <a:lnSpc>
                <a:spcPct val="100000"/>
              </a:lnSpc>
              <a:spcBef>
                <a:spcPts val="1000"/>
              </a:spcBef>
              <a:buClrTx/>
              <a:buSzTx/>
              <a:buFontTx/>
              <a:buNone/>
              <a:defRPr/>
            </a:pPr>
            <a:r>
              <a:rPr lang="el-GR" altLang="el-GR" sz="2100" noProof="0" dirty="0">
                <a:ln>
                  <a:noFill/>
                </a:ln>
                <a:solidFill>
                  <a:srgbClr val="202124"/>
                </a:solidFill>
                <a:effectLst/>
                <a:uLnTx/>
                <a:uFillTx/>
                <a:latin typeface="+mj-lt"/>
                <a:cs typeface="+mj-lt"/>
              </a:rPr>
              <a:t>The application of the cross-docking system significantly simplifies the supply chain since it reduces storage times with the main goal of Shipping</a:t>
            </a:r>
            <a:r>
              <a:rPr lang="en-US" altLang="el-GR" sz="2100" noProof="0" dirty="0">
                <a:ln>
                  <a:noFill/>
                </a:ln>
                <a:solidFill>
                  <a:srgbClr val="202124"/>
                </a:solidFill>
                <a:effectLst/>
                <a:uLnTx/>
                <a:uFillTx/>
                <a:latin typeface="+mj-lt"/>
                <a:cs typeface="+mj-lt"/>
              </a:rPr>
              <a:t>,</a:t>
            </a:r>
            <a:r>
              <a:rPr lang="el-GR" altLang="el-GR" sz="2100" dirty="0">
                <a:solidFill>
                  <a:srgbClr val="202124"/>
                </a:solidFill>
                <a:latin typeface="+mj-lt"/>
                <a:cs typeface="+mj-lt"/>
              </a:rPr>
              <a:t> </a:t>
            </a:r>
            <a:r>
              <a:rPr lang="en-US" altLang="el-GR" sz="2100" dirty="0">
                <a:solidFill>
                  <a:srgbClr val="202124"/>
                </a:solidFill>
                <a:latin typeface="+mj-lt"/>
                <a:cs typeface="+mj-lt"/>
              </a:rPr>
              <a:t>which is </a:t>
            </a:r>
            <a:r>
              <a:rPr lang="el-GR" altLang="el-GR" sz="2100" noProof="0" dirty="0">
                <a:ln>
                  <a:noFill/>
                </a:ln>
                <a:solidFill>
                  <a:srgbClr val="202124"/>
                </a:solidFill>
                <a:effectLst/>
                <a:uLnTx/>
                <a:uFillTx/>
                <a:latin typeface="+mj-lt"/>
                <a:cs typeface="+mj-lt"/>
              </a:rPr>
              <a:t>the products</a:t>
            </a:r>
            <a:r>
              <a:rPr lang="en-US" altLang="el-GR" sz="2100" noProof="0" dirty="0">
                <a:ln>
                  <a:noFill/>
                </a:ln>
                <a:solidFill>
                  <a:srgbClr val="202124"/>
                </a:solidFill>
                <a:effectLst/>
                <a:uLnTx/>
                <a:uFillTx/>
                <a:latin typeface="+mj-lt"/>
                <a:cs typeface="+mj-lt"/>
              </a:rPr>
              <a:t> to be delivered</a:t>
            </a:r>
            <a:r>
              <a:rPr lang="el-GR" altLang="el-GR" sz="2100" noProof="0" dirty="0">
                <a:ln>
                  <a:noFill/>
                </a:ln>
                <a:solidFill>
                  <a:srgbClr val="202124"/>
                </a:solidFill>
                <a:effectLst/>
                <a:uLnTx/>
                <a:uFillTx/>
                <a:latin typeface="+mj-lt"/>
                <a:cs typeface="+mj-lt"/>
              </a:rPr>
              <a:t> on the same day of their receipt.</a:t>
            </a:r>
            <a:endParaRPr lang="el-GR" altLang="el-GR" sz="2100" dirty="0">
              <a:solidFill>
                <a:srgbClr val="202124"/>
              </a:solidFill>
              <a:latin typeface="inherit"/>
            </a:endParaRPr>
          </a:p>
        </p:txBody>
      </p:sp>
      <p:sp>
        <p:nvSpPr>
          <p:cNvPr id="5" name="AutoShape 2"/>
          <p:cNvSpPr>
            <a:spLocks noChangeAspect="1" noChangeArrowheads="1"/>
          </p:cNvSpPr>
          <p:nvPr/>
        </p:nvSpPr>
        <p:spPr bwMode="auto">
          <a:xfrm>
            <a:off x="-149225" y="-3968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l-GR"/>
          </a:p>
        </p:txBody>
      </p:sp>
      <p:pic>
        <p:nvPicPr>
          <p:cNvPr id="2" name="Picture 1" descr="IMG-6c011125b49792ee6b755b68e6a0496a-V"/>
          <p:cNvPicPr>
            <a:picLocks noChangeAspect="1"/>
          </p:cNvPicPr>
          <p:nvPr/>
        </p:nvPicPr>
        <p:blipFill>
          <a:blip r:embed="rId2" cstate="print"/>
          <a:stretch>
            <a:fillRect/>
          </a:stretch>
        </p:blipFill>
        <p:spPr>
          <a:xfrm rot="20777467">
            <a:off x="704528" y="3721442"/>
            <a:ext cx="2752217" cy="2364488"/>
          </a:xfrm>
          <a:prstGeom prst="rect">
            <a:avLst/>
          </a:prstGeom>
          <a:ln>
            <a:noFill/>
          </a:ln>
          <a:effectLst>
            <a:outerShdw blurRad="292100" dist="139700" dir="2700000" algn="tl" rotWithShape="0">
              <a:srgbClr val="333333">
                <a:alpha val="65000"/>
              </a:srgbClr>
            </a:outerShdw>
          </a:effectLst>
        </p:spPr>
      </p:pic>
      <p:pic>
        <p:nvPicPr>
          <p:cNvPr id="8" name="Picture 7" descr="IMG-736e6fbb023c0c16faff2cafe500f572-V"/>
          <p:cNvPicPr>
            <a:picLocks noChangeAspect="1"/>
          </p:cNvPicPr>
          <p:nvPr/>
        </p:nvPicPr>
        <p:blipFill>
          <a:blip r:embed="rId3" cstate="print"/>
          <a:stretch>
            <a:fillRect/>
          </a:stretch>
        </p:blipFill>
        <p:spPr>
          <a:xfrm rot="853380">
            <a:off x="8113396" y="4012762"/>
            <a:ext cx="3249295" cy="2158365"/>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DSC04129"/>
          <p:cNvPicPr>
            <a:picLocks noChangeAspect="1"/>
          </p:cNvPicPr>
          <p:nvPr/>
        </p:nvPicPr>
        <p:blipFill rotWithShape="1">
          <a:blip r:embed="rId2" cstate="print"/>
          <a:srcRect l="22175" r="20263"/>
          <a:stretch>
            <a:fillRect/>
          </a:stretch>
        </p:blipFill>
        <p:spPr>
          <a:xfrm>
            <a:off x="5962909" y="39948"/>
            <a:ext cx="3003103" cy="3912881"/>
          </a:xfrm>
          <a:prstGeom prst="rect">
            <a:avLst/>
          </a:prstGeom>
          <a:ln w="19050">
            <a:solidFill>
              <a:schemeClr val="tx2"/>
            </a:solidFill>
          </a:ln>
          <a:effectLst>
            <a:outerShdw blurRad="50800" dist="38100" dir="18900000" algn="bl" rotWithShape="0">
              <a:prstClr val="black">
                <a:alpha val="40000"/>
              </a:prstClr>
            </a:outerShdw>
          </a:effectLst>
        </p:spPr>
      </p:pic>
      <p:pic>
        <p:nvPicPr>
          <p:cNvPr id="5" name="Picture 4" descr="DSC03941"/>
          <p:cNvPicPr>
            <a:picLocks noChangeAspect="1"/>
          </p:cNvPicPr>
          <p:nvPr/>
        </p:nvPicPr>
        <p:blipFill rotWithShape="1">
          <a:blip r:embed="rId3" cstate="print"/>
          <a:srcRect t="1720" r="3" b="3"/>
          <a:stretch>
            <a:fillRect/>
          </a:stretch>
        </p:blipFill>
        <p:spPr>
          <a:xfrm>
            <a:off x="9143146" y="82293"/>
            <a:ext cx="3016307" cy="2223328"/>
          </a:xfrm>
          <a:prstGeom prst="rect">
            <a:avLst/>
          </a:prstGeom>
          <a:ln w="19050">
            <a:solidFill>
              <a:schemeClr val="tx2"/>
            </a:solidFill>
          </a:ln>
          <a:effectLst>
            <a:outerShdw blurRad="50800" dist="38100" dir="18900000" algn="bl" rotWithShape="0">
              <a:prstClr val="black">
                <a:alpha val="40000"/>
              </a:prstClr>
            </a:outerShdw>
          </a:effectLst>
        </p:spPr>
      </p:pic>
      <p:pic>
        <p:nvPicPr>
          <p:cNvPr id="2" name="Picture 1" descr="DSC05374"/>
          <p:cNvPicPr>
            <a:picLocks noChangeAspect="1"/>
          </p:cNvPicPr>
          <p:nvPr/>
        </p:nvPicPr>
        <p:blipFill rotWithShape="1">
          <a:blip r:embed="rId4" cstate="print"/>
          <a:srcRect r="18922"/>
          <a:stretch>
            <a:fillRect/>
          </a:stretch>
        </p:blipFill>
        <p:spPr>
          <a:xfrm>
            <a:off x="5962889" y="4003132"/>
            <a:ext cx="3003123" cy="2778013"/>
          </a:xfrm>
          <a:prstGeom prst="rect">
            <a:avLst/>
          </a:prstGeom>
          <a:ln w="19050">
            <a:solidFill>
              <a:schemeClr val="tx2"/>
            </a:solidFill>
          </a:ln>
          <a:effectLst>
            <a:outerShdw blurRad="50800" dist="38100" dir="18900000" algn="bl" rotWithShape="0">
              <a:prstClr val="black">
                <a:alpha val="40000"/>
              </a:prstClr>
            </a:outerShdw>
          </a:effectLst>
        </p:spPr>
      </p:pic>
      <p:pic>
        <p:nvPicPr>
          <p:cNvPr id="4" name="Picture 3" descr="DSC07514"/>
          <p:cNvPicPr>
            <a:picLocks noChangeAspect="1"/>
          </p:cNvPicPr>
          <p:nvPr/>
        </p:nvPicPr>
        <p:blipFill rotWithShape="1">
          <a:blip r:embed="rId5" cstate="print"/>
          <a:srcRect r="3" b="9149"/>
          <a:stretch>
            <a:fillRect/>
          </a:stretch>
        </p:blipFill>
        <p:spPr>
          <a:xfrm>
            <a:off x="9143146" y="2395047"/>
            <a:ext cx="3016307" cy="2055326"/>
          </a:xfrm>
          <a:prstGeom prst="rect">
            <a:avLst/>
          </a:prstGeom>
          <a:ln w="19050">
            <a:solidFill>
              <a:schemeClr val="tx2"/>
            </a:solidFill>
          </a:ln>
          <a:effectLst>
            <a:outerShdw blurRad="50800" dist="38100" dir="18900000" algn="bl" rotWithShape="0">
              <a:prstClr val="black">
                <a:alpha val="40000"/>
              </a:prstClr>
            </a:outerShdw>
          </a:effectLst>
        </p:spPr>
      </p:pic>
      <p:pic>
        <p:nvPicPr>
          <p:cNvPr id="3" name="Picture 2" descr="DSC07515"/>
          <p:cNvPicPr>
            <a:picLocks noChangeAspect="1"/>
          </p:cNvPicPr>
          <p:nvPr/>
        </p:nvPicPr>
        <p:blipFill rotWithShape="1">
          <a:blip r:embed="rId6" cstate="print"/>
          <a:srcRect r="3" b="1482"/>
          <a:stretch>
            <a:fillRect/>
          </a:stretch>
        </p:blipFill>
        <p:spPr>
          <a:xfrm>
            <a:off x="9143145" y="4552380"/>
            <a:ext cx="3016307" cy="2228765"/>
          </a:xfrm>
          <a:prstGeom prst="rect">
            <a:avLst/>
          </a:prstGeom>
          <a:ln w="19050">
            <a:solidFill>
              <a:schemeClr val="tx2"/>
            </a:solidFill>
          </a:ln>
          <a:effectLst>
            <a:outerShdw blurRad="50800" dist="38100" dir="18900000" algn="bl" rotWithShape="0">
              <a:prstClr val="black">
                <a:alpha val="40000"/>
              </a:prstClr>
            </a:outerShdw>
          </a:effectLst>
        </p:spPr>
      </p:pic>
      <p:sp>
        <p:nvSpPr>
          <p:cNvPr id="15" name="Τίτλος 14"/>
          <p:cNvSpPr>
            <a:spLocks noGrp="1"/>
          </p:cNvSpPr>
          <p:nvPr>
            <p:ph type="title"/>
          </p:nvPr>
        </p:nvSpPr>
        <p:spPr>
          <a:xfrm>
            <a:off x="888632" y="2654326"/>
            <a:ext cx="3501196" cy="1642371"/>
          </a:xfrm>
        </p:spPr>
        <p:txBody>
          <a:bodyPr>
            <a:normAutofit fontScale="90000"/>
          </a:bodyPr>
          <a:lstStyle/>
          <a:p>
            <a:br>
              <a:rPr lang="en-US" sz="4000" dirty="0">
                <a:solidFill>
                  <a:srgbClr val="343B45"/>
                </a:solidFill>
                <a:latin typeface="Roboto" panose="02000000000000000000" pitchFamily="2" charset="0"/>
                <a:ea typeface="+mn-ea"/>
                <a:cs typeface="+mn-cs"/>
              </a:rPr>
            </a:br>
            <a:r>
              <a:rPr lang="en-US" sz="2700" dirty="0">
                <a:solidFill>
                  <a:srgbClr val="343B45"/>
                </a:solidFill>
                <a:latin typeface="Roboto" panose="02000000000000000000" pitchFamily="2" charset="0"/>
                <a:ea typeface="+mn-ea"/>
                <a:cs typeface="+mn-cs"/>
              </a:rPr>
              <a:t>Collection &amp; packaging</a:t>
            </a:r>
            <a:br>
              <a:rPr lang="el-GR" sz="4000" dirty="0">
                <a:solidFill>
                  <a:srgbClr val="343B45"/>
                </a:solidFill>
                <a:latin typeface="Roboto" panose="02000000000000000000" pitchFamily="2" charset="0"/>
                <a:ea typeface="+mn-ea"/>
                <a:cs typeface="+mn-cs"/>
              </a:rPr>
            </a:br>
            <a:endParaRPr lang="el-G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88365" y="2350135"/>
            <a:ext cx="3500755" cy="2386457"/>
          </a:xfrm>
        </p:spPr>
        <p:txBody>
          <a:bodyPr>
            <a:normAutofit/>
          </a:bodyPr>
          <a:lstStyle/>
          <a:p>
            <a:br>
              <a:rPr lang="en-US" sz="2700" dirty="0">
                <a:solidFill>
                  <a:srgbClr val="343B45"/>
                </a:solidFill>
                <a:latin typeface="Roboto" panose="02000000000000000000" pitchFamily="2" charset="0"/>
                <a:ea typeface="+mn-ea"/>
                <a:cs typeface="+mn-cs"/>
                <a:sym typeface="+mn-ea"/>
              </a:rPr>
            </a:br>
            <a:r>
              <a:rPr lang="en-US" sz="2700" dirty="0">
                <a:solidFill>
                  <a:srgbClr val="343B45"/>
                </a:solidFill>
                <a:latin typeface="Roboto" panose="02000000000000000000" pitchFamily="2" charset="0"/>
                <a:ea typeface="+mn-ea"/>
                <a:cs typeface="+mn-cs"/>
                <a:sym typeface="+mn-ea"/>
              </a:rPr>
              <a:t>Delivery on Board</a:t>
            </a:r>
            <a:br>
              <a:rPr lang="el-GR" dirty="0">
                <a:solidFill>
                  <a:srgbClr val="343B45"/>
                </a:solidFill>
                <a:latin typeface="Roboto" panose="02000000000000000000" pitchFamily="2" charset="0"/>
              </a:rPr>
            </a:br>
            <a:endParaRPr lang="en-US" dirty="0"/>
          </a:p>
        </p:txBody>
      </p:sp>
      <p:sp>
        <p:nvSpPr>
          <p:cNvPr id="3" name="TextBox 2"/>
          <p:cNvSpPr txBox="1"/>
          <p:nvPr/>
        </p:nvSpPr>
        <p:spPr>
          <a:xfrm>
            <a:off x="4980940" y="1024255"/>
            <a:ext cx="6891020" cy="5189855"/>
          </a:xfrm>
          <a:prstGeom prst="rect">
            <a:avLst/>
          </a:prstGeom>
          <a:noFill/>
        </p:spPr>
        <p:txBody>
          <a:bodyPr wrap="square">
            <a:spAutoFit/>
          </a:bodyPr>
          <a:lstStyle/>
          <a:p>
            <a:pPr marL="0" marR="0" lvl="0" indent="-228600" algn="just" defTabSz="914400" rtl="0" eaLnBrk="0" fontAlgn="base" latinLnBrk="0" hangingPunct="0">
              <a:lnSpc>
                <a:spcPct val="100000"/>
              </a:lnSpc>
              <a:spcBef>
                <a:spcPts val="1000"/>
              </a:spcBef>
              <a:buClrTx/>
              <a:buSzTx/>
              <a:buFontTx/>
              <a:buNone/>
              <a:defRPr/>
            </a:pPr>
            <a:r>
              <a:rPr kumimoji="0" lang="el-GR" altLang="el-GR" sz="2100" b="0" i="0" u="none" strike="noStrike" kern="1200" cap="none" spc="0" normalizeH="0" baseline="0" noProof="0" dirty="0">
                <a:ln>
                  <a:noFill/>
                </a:ln>
                <a:solidFill>
                  <a:srgbClr val="202124"/>
                </a:solidFill>
                <a:effectLst/>
                <a:uLnTx/>
                <a:uFillTx/>
                <a:latin typeface="+mj-lt"/>
                <a:ea typeface="+mn-ea"/>
                <a:cs typeface="+mj-lt"/>
              </a:rPr>
              <a:t>With excellent knowledge of this forwarding complex and time-sensitive service, we can deliver your valuable orders to your ship by providing the most cost-effective solutions from the collection point or consolidation point and on-board delivery. For parcels unloaded at the port of Piraeus from another vessel, as well.</a:t>
            </a:r>
          </a:p>
          <a:p>
            <a:pPr marL="0" marR="0" lvl="0" indent="-228600" algn="just" defTabSz="914400" rtl="0" eaLnBrk="0" fontAlgn="base" latinLnBrk="0" hangingPunct="0">
              <a:lnSpc>
                <a:spcPct val="100000"/>
              </a:lnSpc>
              <a:spcBef>
                <a:spcPts val="1000"/>
              </a:spcBef>
              <a:buClrTx/>
              <a:buSzTx/>
              <a:buFontTx/>
              <a:buNone/>
              <a:defRPr/>
            </a:pPr>
            <a:endParaRPr kumimoji="0" lang="el-GR" altLang="el-GR" sz="2100" b="0" i="0" u="none" strike="noStrike" kern="1200" cap="none" spc="0" normalizeH="0" baseline="0" noProof="0" dirty="0">
              <a:ln>
                <a:noFill/>
              </a:ln>
              <a:solidFill>
                <a:srgbClr val="202124"/>
              </a:solidFill>
              <a:effectLst/>
              <a:uLnTx/>
              <a:uFillTx/>
              <a:latin typeface="+mj-lt"/>
              <a:ea typeface="+mn-ea"/>
              <a:cs typeface="+mj-lt"/>
            </a:endParaRPr>
          </a:p>
          <a:p>
            <a:pPr marL="114300" marR="0" lvl="0" indent="-342900" algn="just" defTabSz="914400" rtl="0" eaLnBrk="0" fontAlgn="base" latinLnBrk="0" hangingPunct="0">
              <a:lnSpc>
                <a:spcPct val="100000"/>
              </a:lnSpc>
              <a:spcBef>
                <a:spcPts val="1000"/>
              </a:spcBef>
              <a:buClrTx/>
              <a:buSzTx/>
              <a:buFont typeface="Wingdings" panose="05000000000000000000" pitchFamily="2" charset="2"/>
              <a:buChar char="ü"/>
              <a:defRPr/>
            </a:pPr>
            <a:r>
              <a:rPr kumimoji="0" lang="el-GR" altLang="el-GR" sz="2100" b="0" i="0" u="none" strike="noStrike" kern="1200" cap="none" spc="0" normalizeH="0" baseline="0" noProof="0" dirty="0">
                <a:ln>
                  <a:noFill/>
                </a:ln>
                <a:solidFill>
                  <a:srgbClr val="202124"/>
                </a:solidFill>
                <a:effectLst/>
                <a:uLnTx/>
                <a:uFillTx/>
                <a:latin typeface="+mj-lt"/>
                <a:ea typeface="+mn-ea"/>
                <a:cs typeface="+mj-lt"/>
              </a:rPr>
              <a:t>Control of ship movement</a:t>
            </a:r>
          </a:p>
          <a:p>
            <a:pPr marL="114300" marR="0" lvl="0" indent="-342900" algn="just" defTabSz="914400" rtl="0" eaLnBrk="0" fontAlgn="base" latinLnBrk="0" hangingPunct="0">
              <a:lnSpc>
                <a:spcPct val="100000"/>
              </a:lnSpc>
              <a:spcBef>
                <a:spcPts val="1000"/>
              </a:spcBef>
              <a:buClrTx/>
              <a:buSzTx/>
              <a:buFont typeface="Wingdings" panose="05000000000000000000" pitchFamily="2" charset="2"/>
              <a:buChar char="ü"/>
              <a:defRPr/>
            </a:pPr>
            <a:r>
              <a:rPr kumimoji="0" lang="el-GR" altLang="el-GR" sz="2100" b="0" i="0" u="none" strike="noStrike" kern="1200" cap="none" spc="0" normalizeH="0" baseline="0" noProof="0" dirty="0">
                <a:ln>
                  <a:noFill/>
                </a:ln>
                <a:solidFill>
                  <a:srgbClr val="202124"/>
                </a:solidFill>
                <a:effectLst/>
                <a:uLnTx/>
                <a:uFillTx/>
                <a:latin typeface="+mj-lt"/>
                <a:ea typeface="+mn-ea"/>
                <a:cs typeface="+mj-lt"/>
              </a:rPr>
              <a:t>Collection &amp; storage of domestic goods</a:t>
            </a:r>
          </a:p>
          <a:p>
            <a:pPr marL="114300" marR="0" lvl="0" indent="-342900" algn="just" defTabSz="914400" rtl="0" eaLnBrk="0" fontAlgn="base" latinLnBrk="0" hangingPunct="0">
              <a:lnSpc>
                <a:spcPct val="100000"/>
              </a:lnSpc>
              <a:spcBef>
                <a:spcPts val="1000"/>
              </a:spcBef>
              <a:buClrTx/>
              <a:buSzTx/>
              <a:buFont typeface="Wingdings" panose="05000000000000000000" pitchFamily="2" charset="2"/>
              <a:buChar char="ü"/>
              <a:defRPr/>
            </a:pPr>
            <a:r>
              <a:rPr kumimoji="0" lang="el-GR" altLang="el-GR" sz="2100" b="0" i="0" u="none" strike="noStrike" kern="1200" cap="none" spc="0" normalizeH="0" baseline="0" noProof="0" dirty="0">
                <a:ln>
                  <a:noFill/>
                </a:ln>
                <a:solidFill>
                  <a:srgbClr val="202124"/>
                </a:solidFill>
                <a:effectLst/>
                <a:uLnTx/>
                <a:uFillTx/>
                <a:latin typeface="+mj-lt"/>
                <a:ea typeface="+mn-ea"/>
                <a:cs typeface="+mj-lt"/>
              </a:rPr>
              <a:t>Handling inbound cargo with a transit permit</a:t>
            </a:r>
          </a:p>
          <a:p>
            <a:pPr marL="114300" marR="0" lvl="0" indent="-342900" algn="just" defTabSz="914400" rtl="0" eaLnBrk="0" fontAlgn="base" latinLnBrk="0" hangingPunct="0">
              <a:lnSpc>
                <a:spcPct val="100000"/>
              </a:lnSpc>
              <a:spcBef>
                <a:spcPts val="1000"/>
              </a:spcBef>
              <a:buClrTx/>
              <a:buSzTx/>
              <a:buFont typeface="Wingdings" panose="05000000000000000000" pitchFamily="2" charset="2"/>
              <a:buChar char="ü"/>
              <a:defRPr/>
            </a:pPr>
            <a:r>
              <a:rPr kumimoji="0" lang="el-GR" altLang="el-GR" sz="2100" b="0" i="0" u="none" strike="noStrike" kern="1200" cap="none" spc="0" normalizeH="0" baseline="0" noProof="0" dirty="0">
                <a:ln>
                  <a:noFill/>
                </a:ln>
                <a:solidFill>
                  <a:srgbClr val="202124"/>
                </a:solidFill>
                <a:effectLst/>
                <a:uLnTx/>
                <a:uFillTx/>
                <a:latin typeface="+mj-lt"/>
                <a:ea typeface="+mn-ea"/>
                <a:cs typeface="+mj-lt"/>
              </a:rPr>
              <a:t>Ship movement and cargo status report</a:t>
            </a:r>
          </a:p>
          <a:p>
            <a:pPr marL="114300" marR="0" lvl="0" indent="-342900" algn="just" defTabSz="914400" rtl="0" eaLnBrk="0" fontAlgn="base" latinLnBrk="0" hangingPunct="0">
              <a:lnSpc>
                <a:spcPct val="100000"/>
              </a:lnSpc>
              <a:spcBef>
                <a:spcPts val="1000"/>
              </a:spcBef>
              <a:buClrTx/>
              <a:buSzTx/>
              <a:buFont typeface="Wingdings" panose="05000000000000000000" pitchFamily="2" charset="2"/>
              <a:buChar char="ü"/>
              <a:defRPr/>
            </a:pPr>
            <a:r>
              <a:rPr kumimoji="0" lang="el-GR" altLang="el-GR" sz="2100" b="0" i="0" u="none" strike="noStrike" kern="1200" cap="none" spc="0" normalizeH="0" baseline="0" noProof="0" dirty="0">
                <a:ln>
                  <a:noFill/>
                </a:ln>
                <a:solidFill>
                  <a:srgbClr val="202124"/>
                </a:solidFill>
                <a:effectLst/>
                <a:uLnTx/>
                <a:uFillTx/>
                <a:latin typeface="+mj-lt"/>
                <a:ea typeface="+mn-ea"/>
                <a:cs typeface="+mj-lt"/>
              </a:rPr>
              <a:t>Transport and delivery work by sea</a:t>
            </a:r>
          </a:p>
          <a:p>
            <a:pPr marL="114300" marR="0" lvl="0" indent="-342900" algn="just" defTabSz="914400" rtl="0" eaLnBrk="0" fontAlgn="base" latinLnBrk="0" hangingPunct="0">
              <a:lnSpc>
                <a:spcPct val="100000"/>
              </a:lnSpc>
              <a:spcBef>
                <a:spcPts val="1000"/>
              </a:spcBef>
              <a:buClrTx/>
              <a:buSzTx/>
              <a:buFont typeface="Wingdings" panose="05000000000000000000" pitchFamily="2" charset="2"/>
              <a:buChar char="ü"/>
              <a:defRPr/>
            </a:pPr>
            <a:r>
              <a:rPr kumimoji="0" lang="el-GR" altLang="el-GR" sz="2100" b="0" i="0" u="none" strike="noStrike" kern="1200" cap="none" spc="0" normalizeH="0" baseline="0" noProof="0" dirty="0">
                <a:ln>
                  <a:noFill/>
                </a:ln>
                <a:solidFill>
                  <a:srgbClr val="202124"/>
                </a:solidFill>
                <a:effectLst/>
                <a:uLnTx/>
                <a:uFillTx/>
                <a:latin typeface="+mj-lt"/>
                <a:ea typeface="+mn-ea"/>
                <a:cs typeface="+mj-lt"/>
              </a:rPr>
              <a:t>Arrangement of special equipment on request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IMG-502b2a49d3c258e6a545f4b041db29ff-V"/>
          <p:cNvPicPr>
            <a:picLocks noChangeAspect="1"/>
          </p:cNvPicPr>
          <p:nvPr/>
        </p:nvPicPr>
        <p:blipFill rotWithShape="1">
          <a:blip r:embed="rId2" cstate="print"/>
          <a:srcRect t="16290" r="-2" b="13287"/>
          <a:stretch>
            <a:fillRect/>
          </a:stretch>
        </p:blipFill>
        <p:spPr>
          <a:xfrm>
            <a:off x="4166505" y="10"/>
            <a:ext cx="4444096" cy="3067040"/>
          </a:xfrm>
          <a:prstGeom prst="rect">
            <a:avLst/>
          </a:prstGeom>
        </p:spPr>
      </p:pic>
      <p:pic>
        <p:nvPicPr>
          <p:cNvPr id="5" name="Picture 4" descr="IMG-321a31a145bbbf579d8c03889493429c-V"/>
          <p:cNvPicPr>
            <a:picLocks noChangeAspect="1"/>
          </p:cNvPicPr>
          <p:nvPr/>
        </p:nvPicPr>
        <p:blipFill rotWithShape="1">
          <a:blip r:embed="rId3" cstate="print"/>
          <a:srcRect t="35044" r="2" b="23583"/>
          <a:stretch>
            <a:fillRect/>
          </a:stretch>
        </p:blipFill>
        <p:spPr>
          <a:xfrm>
            <a:off x="-1" y="3790950"/>
            <a:ext cx="8305800" cy="3067051"/>
          </a:xfrm>
          <a:prstGeom prst="rect">
            <a:avLst/>
          </a:prstGeom>
        </p:spPr>
      </p:pic>
      <p:sp>
        <p:nvSpPr>
          <p:cNvPr id="22" name="Freeform: Shape 11"/>
          <p:cNvSpPr>
            <a:spLocks noGrp="1" noRot="1" noChangeAspect="1" noMove="1" noResize="1" noEditPoints="1" noAdjustHandles="1" noChangeArrowheads="1" noChangeShapeType="1" noTextEdit="1"/>
          </p:cNvSpPr>
          <p:nvPr/>
        </p:nvSpPr>
        <p:spPr>
          <a:xfrm>
            <a:off x="0" y="0"/>
            <a:ext cx="5155454" cy="4845530"/>
          </a:xfrm>
          <a:custGeom>
            <a:avLst/>
            <a:gdLst>
              <a:gd name="connsiteX0" fmla="*/ 0 w 5155454"/>
              <a:gd name="connsiteY0" fmla="*/ 0 h 4845530"/>
              <a:gd name="connsiteX1" fmla="*/ 4766270 w 5155454"/>
              <a:gd name="connsiteY1" fmla="*/ 0 h 4845530"/>
              <a:gd name="connsiteX2" fmla="*/ 4896671 w 5155454"/>
              <a:gd name="connsiteY2" fmla="*/ 270697 h 4845530"/>
              <a:gd name="connsiteX3" fmla="*/ 5155454 w 5155454"/>
              <a:gd name="connsiteY3" fmla="*/ 1552495 h 4845530"/>
              <a:gd name="connsiteX4" fmla="*/ 1862419 w 5155454"/>
              <a:gd name="connsiteY4" fmla="*/ 4845530 h 4845530"/>
              <a:gd name="connsiteX5" fmla="*/ 21252 w 5155454"/>
              <a:gd name="connsiteY5" fmla="*/ 4283132 h 4845530"/>
              <a:gd name="connsiteX6" fmla="*/ 0 w 5155454"/>
              <a:gd name="connsiteY6" fmla="*/ 4267240 h 4845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55454" h="4845530">
                <a:moveTo>
                  <a:pt x="0" y="0"/>
                </a:moveTo>
                <a:lnTo>
                  <a:pt x="4766270" y="0"/>
                </a:lnTo>
                <a:lnTo>
                  <a:pt x="4896671" y="270697"/>
                </a:lnTo>
                <a:cubicBezTo>
                  <a:pt x="5063308" y="664671"/>
                  <a:pt x="5155454" y="1097822"/>
                  <a:pt x="5155454" y="1552495"/>
                </a:cubicBezTo>
                <a:cubicBezTo>
                  <a:pt x="5155454" y="3371188"/>
                  <a:pt x="3681112" y="4845530"/>
                  <a:pt x="1862419" y="4845530"/>
                </a:cubicBezTo>
                <a:cubicBezTo>
                  <a:pt x="1180409" y="4845530"/>
                  <a:pt x="546824" y="4638201"/>
                  <a:pt x="21252" y="4283132"/>
                </a:cubicBezTo>
                <a:lnTo>
                  <a:pt x="0" y="42672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IMG-371c1884a348a06003e383e44a521b80-V"/>
          <p:cNvPicPr>
            <a:picLocks noChangeAspect="1"/>
          </p:cNvPicPr>
          <p:nvPr/>
        </p:nvPicPr>
        <p:blipFill rotWithShape="1">
          <a:blip r:embed="rId4" cstate="print"/>
          <a:srcRect r="6967" b="1"/>
          <a:stretch>
            <a:fillRect/>
          </a:stretch>
        </p:blipFill>
        <p:spPr>
          <a:xfrm>
            <a:off x="1" y="2"/>
            <a:ext cx="5017099" cy="4718647"/>
          </a:xfrm>
          <a:custGeom>
            <a:avLst/>
            <a:gdLst/>
            <a:ahLst/>
            <a:cxnLst/>
            <a:rect l="l" t="t" r="r" b="b"/>
            <a:pathLst>
              <a:path w="5017099" h="4718647">
                <a:moveTo>
                  <a:pt x="0" y="0"/>
                </a:moveTo>
                <a:lnTo>
                  <a:pt x="4599738" y="0"/>
                </a:lnTo>
                <a:lnTo>
                  <a:pt x="4636346" y="60259"/>
                </a:lnTo>
                <a:cubicBezTo>
                  <a:pt x="4879170" y="507256"/>
                  <a:pt x="5017099" y="1019504"/>
                  <a:pt x="5017099" y="1563967"/>
                </a:cubicBezTo>
                <a:cubicBezTo>
                  <a:pt x="5017099" y="3306249"/>
                  <a:pt x="3604701" y="4718647"/>
                  <a:pt x="1862419" y="4718647"/>
                </a:cubicBezTo>
                <a:cubicBezTo>
                  <a:pt x="1209063" y="4718647"/>
                  <a:pt x="602098" y="4520029"/>
                  <a:pt x="98607" y="4179877"/>
                </a:cubicBezTo>
                <a:lnTo>
                  <a:pt x="0" y="4106140"/>
                </a:lnTo>
                <a:close/>
              </a:path>
            </a:pathLst>
          </a:custGeom>
        </p:spPr>
      </p:pic>
      <p:sp>
        <p:nvSpPr>
          <p:cNvPr id="23" name="Freeform: Shape 13"/>
          <p:cNvSpPr>
            <a:spLocks noGrp="1" noRot="1" noChangeAspect="1" noMove="1" noResize="1" noEditPoints="1" noAdjustHandles="1" noChangeArrowheads="1" noChangeShapeType="1" noTextEdit="1"/>
          </p:cNvSpPr>
          <p:nvPr/>
        </p:nvSpPr>
        <p:spPr>
          <a:xfrm>
            <a:off x="6148480" y="1563968"/>
            <a:ext cx="6043520" cy="5294033"/>
          </a:xfrm>
          <a:custGeom>
            <a:avLst/>
            <a:gdLst>
              <a:gd name="connsiteX0" fmla="*/ 3600823 w 6043520"/>
              <a:gd name="connsiteY0" fmla="*/ 0 h 5294033"/>
              <a:gd name="connsiteX1" fmla="*/ 5891281 w 6043520"/>
              <a:gd name="connsiteY1" fmla="*/ 822253 h 5294033"/>
              <a:gd name="connsiteX2" fmla="*/ 6043520 w 6043520"/>
              <a:gd name="connsiteY2" fmla="*/ 960617 h 5294033"/>
              <a:gd name="connsiteX3" fmla="*/ 6043520 w 6043520"/>
              <a:gd name="connsiteY3" fmla="*/ 5294033 h 5294033"/>
              <a:gd name="connsiteX4" fmla="*/ 423445 w 6043520"/>
              <a:gd name="connsiteY4" fmla="*/ 5294033 h 5294033"/>
              <a:gd name="connsiteX5" fmla="*/ 282971 w 6043520"/>
              <a:gd name="connsiteY5" fmla="*/ 5002426 h 5294033"/>
              <a:gd name="connsiteX6" fmla="*/ 0 w 6043520"/>
              <a:gd name="connsiteY6" fmla="*/ 3600823 h 5294033"/>
              <a:gd name="connsiteX7" fmla="*/ 3600823 w 6043520"/>
              <a:gd name="connsiteY7" fmla="*/ 0 h 5294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43520" h="5294033">
                <a:moveTo>
                  <a:pt x="3600823" y="0"/>
                </a:moveTo>
                <a:cubicBezTo>
                  <a:pt x="4470871" y="0"/>
                  <a:pt x="5268847" y="308574"/>
                  <a:pt x="5891281" y="822253"/>
                </a:cubicBezTo>
                <a:lnTo>
                  <a:pt x="6043520" y="960617"/>
                </a:lnTo>
                <a:lnTo>
                  <a:pt x="6043520" y="5294033"/>
                </a:lnTo>
                <a:lnTo>
                  <a:pt x="423445" y="5294033"/>
                </a:lnTo>
                <a:lnTo>
                  <a:pt x="282971" y="5002426"/>
                </a:lnTo>
                <a:cubicBezTo>
                  <a:pt x="100759" y="4571630"/>
                  <a:pt x="0" y="4097993"/>
                  <a:pt x="0" y="3600823"/>
                </a:cubicBezTo>
                <a:cubicBezTo>
                  <a:pt x="0" y="1612143"/>
                  <a:pt x="1612143" y="0"/>
                  <a:pt x="3600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IMG_20200921_131621"/>
          <p:cNvPicPr>
            <a:picLocks noChangeAspect="1"/>
          </p:cNvPicPr>
          <p:nvPr/>
        </p:nvPicPr>
        <p:blipFill rotWithShape="1">
          <a:blip r:embed="rId5" cstate="print"/>
          <a:srcRect r="2" b="2171"/>
          <a:stretch>
            <a:fillRect/>
          </a:stretch>
        </p:blipFill>
        <p:spPr>
          <a:xfrm>
            <a:off x="6283728" y="1699213"/>
            <a:ext cx="5908273" cy="5158786"/>
          </a:xfrm>
          <a:custGeom>
            <a:avLst/>
            <a:gdLst/>
            <a:ahLst/>
            <a:cxnLst/>
            <a:rect l="l" t="t" r="r" b="b"/>
            <a:pathLst>
              <a:path w="5908273" h="5158786">
                <a:moveTo>
                  <a:pt x="3465576" y="0"/>
                </a:moveTo>
                <a:cubicBezTo>
                  <a:pt x="4302945" y="0"/>
                  <a:pt x="5070948" y="296984"/>
                  <a:pt x="5670004" y="791369"/>
                </a:cubicBezTo>
                <a:lnTo>
                  <a:pt x="5908273" y="1007923"/>
                </a:lnTo>
                <a:lnTo>
                  <a:pt x="5908273" y="5158786"/>
                </a:lnTo>
                <a:lnTo>
                  <a:pt x="443374" y="5158786"/>
                </a:lnTo>
                <a:lnTo>
                  <a:pt x="418277" y="5117476"/>
                </a:lnTo>
                <a:cubicBezTo>
                  <a:pt x="151523" y="4626427"/>
                  <a:pt x="0" y="4063697"/>
                  <a:pt x="0" y="3465576"/>
                </a:cubicBezTo>
                <a:cubicBezTo>
                  <a:pt x="0" y="1551591"/>
                  <a:pt x="1551591" y="0"/>
                  <a:pt x="3465576" y="0"/>
                </a:cubicBezTo>
                <a:close/>
              </a:path>
            </a:pathLst>
          </a:custGeom>
        </p:spPr>
      </p:pic>
      <p:sp>
        <p:nvSpPr>
          <p:cNvPr id="24" name="Oval 15"/>
          <p:cNvSpPr>
            <a:spLocks noGrp="1" noRot="1" noChangeAspect="1" noMove="1" noResize="1" noEditPoints="1" noAdjustHandles="1" noChangeArrowheads="1" noChangeShapeType="1" noTextEdit="1"/>
          </p:cNvSpPr>
          <p:nvPr/>
        </p:nvSpPr>
        <p:spPr>
          <a:xfrm>
            <a:off x="3150534" y="1716727"/>
            <a:ext cx="4572000" cy="45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IMG_20210201_204348"/>
          <p:cNvPicPr>
            <a:picLocks noChangeAspect="1"/>
          </p:cNvPicPr>
          <p:nvPr/>
        </p:nvPicPr>
        <p:blipFill rotWithShape="1">
          <a:blip r:embed="rId6" cstate="print"/>
          <a:srcRect r="-2" b="-2"/>
          <a:stretch>
            <a:fillRect/>
          </a:stretch>
        </p:blipFill>
        <p:spPr>
          <a:xfrm>
            <a:off x="3287694" y="1853886"/>
            <a:ext cx="4297680" cy="4297680"/>
          </a:xfrm>
          <a:custGeom>
            <a:avLst/>
            <a:gdLst/>
            <a:ahLst/>
            <a:cxnLst/>
            <a:rect l="l" t="t" r="r" b="b"/>
            <a:pathLst>
              <a:path w="4297680" h="4297680">
                <a:moveTo>
                  <a:pt x="2148840" y="0"/>
                </a:moveTo>
                <a:cubicBezTo>
                  <a:pt x="3335612" y="0"/>
                  <a:pt x="4297680" y="962068"/>
                  <a:pt x="4297680" y="2148840"/>
                </a:cubicBezTo>
                <a:cubicBezTo>
                  <a:pt x="4297680" y="3335612"/>
                  <a:pt x="3335612" y="4297680"/>
                  <a:pt x="2148840" y="4297680"/>
                </a:cubicBezTo>
                <a:cubicBezTo>
                  <a:pt x="962068" y="4297680"/>
                  <a:pt x="0" y="3335612"/>
                  <a:pt x="0" y="2148840"/>
                </a:cubicBezTo>
                <a:cubicBezTo>
                  <a:pt x="0" y="962068"/>
                  <a:pt x="962068" y="0"/>
                  <a:pt x="2148840" y="0"/>
                </a:cubicBezTo>
                <a:close/>
              </a:path>
            </a:pathLst>
          </a:custGeom>
        </p:spPr>
      </p:pic>
      <p:sp>
        <p:nvSpPr>
          <p:cNvPr id="25" name="Freeform: Shape 17"/>
          <p:cNvSpPr>
            <a:spLocks noGrp="1" noRot="1" noChangeAspect="1" noMove="1" noResize="1" noEditPoints="1" noAdjustHandles="1" noChangeArrowheads="1" noChangeShapeType="1" noTextEdit="1"/>
          </p:cNvSpPr>
          <p:nvPr/>
        </p:nvSpPr>
        <p:spPr>
          <a:xfrm>
            <a:off x="7762313" y="-1"/>
            <a:ext cx="4444096" cy="3211788"/>
          </a:xfrm>
          <a:custGeom>
            <a:avLst/>
            <a:gdLst>
              <a:gd name="connsiteX0" fmla="*/ 5102 w 4444096"/>
              <a:gd name="connsiteY0" fmla="*/ 0 h 3211788"/>
              <a:gd name="connsiteX1" fmla="*/ 4444096 w 4444096"/>
              <a:gd name="connsiteY1" fmla="*/ 0 h 3211788"/>
              <a:gd name="connsiteX2" fmla="*/ 4444096 w 4444096"/>
              <a:gd name="connsiteY2" fmla="*/ 2908319 h 3211788"/>
              <a:gd name="connsiteX3" fmla="*/ 4321598 w 4444096"/>
              <a:gd name="connsiteY3" fmla="*/ 2967330 h 3211788"/>
              <a:gd name="connsiteX4" fmla="*/ 3110753 w 4444096"/>
              <a:gd name="connsiteY4" fmla="*/ 3211788 h 3211788"/>
              <a:gd name="connsiteX5" fmla="*/ 0 w 4444096"/>
              <a:gd name="connsiteY5" fmla="*/ 101035 h 32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4096" h="3211788">
                <a:moveTo>
                  <a:pt x="5102" y="0"/>
                </a:moveTo>
                <a:lnTo>
                  <a:pt x="4444096" y="0"/>
                </a:lnTo>
                <a:lnTo>
                  <a:pt x="4444096" y="2908319"/>
                </a:lnTo>
                <a:lnTo>
                  <a:pt x="4321598" y="2967330"/>
                </a:lnTo>
                <a:cubicBezTo>
                  <a:pt x="3949433" y="3124742"/>
                  <a:pt x="3540258" y="3211788"/>
                  <a:pt x="3110753" y="3211788"/>
                </a:cubicBezTo>
                <a:cubicBezTo>
                  <a:pt x="1392732" y="3211788"/>
                  <a:pt x="0" y="1819056"/>
                  <a:pt x="0" y="10103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Calibri" panose="020F0502020204030204"/>
            </a:endParaRPr>
          </a:p>
        </p:txBody>
      </p:sp>
      <p:pic>
        <p:nvPicPr>
          <p:cNvPr id="2" name="Picture 1" descr="IMG_20210201_203948"/>
          <p:cNvPicPr>
            <a:picLocks noChangeAspect="1"/>
          </p:cNvPicPr>
          <p:nvPr/>
        </p:nvPicPr>
        <p:blipFill rotWithShape="1">
          <a:blip r:embed="rId7" cstate="print"/>
          <a:srcRect t="21767" r="-3" b="-3"/>
          <a:stretch>
            <a:fillRect/>
          </a:stretch>
        </p:blipFill>
        <p:spPr>
          <a:xfrm>
            <a:off x="7845505" y="-36436"/>
            <a:ext cx="4277711" cy="3045402"/>
          </a:xfrm>
          <a:custGeom>
            <a:avLst/>
            <a:gdLst/>
            <a:ahLst/>
            <a:cxnLst/>
            <a:rect l="l" t="t" r="r" b="b"/>
            <a:pathLst>
              <a:path w="4277711" h="3045402">
                <a:moveTo>
                  <a:pt x="5102" y="0"/>
                </a:moveTo>
                <a:lnTo>
                  <a:pt x="4277711" y="0"/>
                </a:lnTo>
                <a:lnTo>
                  <a:pt x="4277711" y="2723810"/>
                </a:lnTo>
                <a:lnTo>
                  <a:pt x="4090449" y="2814019"/>
                </a:lnTo>
                <a:cubicBezTo>
                  <a:pt x="3738190" y="2963012"/>
                  <a:pt x="3350901" y="3045402"/>
                  <a:pt x="2944368" y="3045402"/>
                </a:cubicBezTo>
                <a:cubicBezTo>
                  <a:pt x="1318238" y="3045402"/>
                  <a:pt x="0" y="1727164"/>
                  <a:pt x="0" y="101034"/>
                </a:cubicBezTo>
                <a:close/>
              </a:path>
            </a:pathLst>
          </a:cu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stretch>
            <a:fillRect/>
          </a:stretch>
        </p:blipFill>
        <p:spPr>
          <a:xfrm>
            <a:off x="7362825" y="4458335"/>
            <a:ext cx="4096385" cy="1898650"/>
          </a:xfrm>
          <a:prstGeom prst="rect">
            <a:avLst/>
          </a:prstGeom>
        </p:spPr>
      </p:pic>
      <p:sp>
        <p:nvSpPr>
          <p:cNvPr id="3" name="Text Box 2"/>
          <p:cNvSpPr txBox="1"/>
          <p:nvPr/>
        </p:nvSpPr>
        <p:spPr>
          <a:xfrm>
            <a:off x="133985" y="222885"/>
            <a:ext cx="10065385" cy="3646170"/>
          </a:xfrm>
          <a:prstGeom prst="rect">
            <a:avLst/>
          </a:prstGeom>
          <a:noFill/>
        </p:spPr>
        <p:txBody>
          <a:bodyPr wrap="square" rtlCol="0">
            <a:spAutoFit/>
          </a:bodyPr>
          <a:lstStyle/>
          <a:p>
            <a:pPr algn="just" defTabSz="914400" eaLnBrk="0" fontAlgn="base" hangingPunct="0">
              <a:buClrTx/>
              <a:buSzTx/>
              <a:buFontTx/>
              <a:defRPr/>
            </a:pPr>
            <a:r>
              <a:rPr lang="el-GR" altLang="el-GR" sz="2100" noProof="0" dirty="0">
                <a:ln>
                  <a:noFill/>
                </a:ln>
                <a:solidFill>
                  <a:srgbClr val="202124"/>
                </a:solidFill>
                <a:effectLst/>
                <a:uLnTx/>
                <a:uFillTx/>
                <a:latin typeface="+mj-lt"/>
                <a:cs typeface="+mj-lt"/>
              </a:rPr>
              <a:t>MITROPO</a:t>
            </a:r>
            <a:r>
              <a:rPr lang="en-US" altLang="el-GR" sz="2100" noProof="0" dirty="0">
                <a:ln>
                  <a:noFill/>
                </a:ln>
                <a:solidFill>
                  <a:srgbClr val="202124"/>
                </a:solidFill>
                <a:effectLst/>
                <a:uLnTx/>
                <a:uFillTx/>
                <a:latin typeface="+mj-lt"/>
                <a:cs typeface="+mj-lt"/>
              </a:rPr>
              <a:t>Y</a:t>
            </a:r>
            <a:r>
              <a:rPr lang="el-GR" altLang="el-GR" sz="2100" noProof="0" dirty="0">
                <a:ln>
                  <a:noFill/>
                </a:ln>
                <a:solidFill>
                  <a:srgbClr val="202124"/>
                </a:solidFill>
                <a:effectLst/>
                <a:uLnTx/>
                <a:uFillTx/>
                <a:latin typeface="+mj-lt"/>
                <a:cs typeface="+mj-lt"/>
              </a:rPr>
              <a:t>LOS TH. IOANNIS</a:t>
            </a:r>
          </a:p>
          <a:p>
            <a:pPr algn="just" defTabSz="914400" eaLnBrk="0" fontAlgn="base" hangingPunct="0">
              <a:buClrTx/>
              <a:buSzTx/>
              <a:buFontTx/>
              <a:defRPr/>
            </a:pPr>
            <a:r>
              <a:rPr lang="el-GR" altLang="el-GR" sz="2100" noProof="0" dirty="0">
                <a:ln>
                  <a:noFill/>
                </a:ln>
                <a:solidFill>
                  <a:srgbClr val="202124"/>
                </a:solidFill>
                <a:effectLst/>
                <a:uLnTx/>
                <a:uFillTx/>
                <a:latin typeface="+mj-lt"/>
                <a:cs typeface="+mj-lt"/>
              </a:rPr>
              <a:t>EAGLE COURIER</a:t>
            </a:r>
          </a:p>
          <a:p>
            <a:pPr algn="just" defTabSz="914400" eaLnBrk="0" fontAlgn="base" hangingPunct="0">
              <a:buClrTx/>
              <a:buSzTx/>
              <a:buFontTx/>
              <a:defRPr/>
            </a:pPr>
            <a:r>
              <a:rPr lang="el-GR" altLang="el-GR" sz="2100" noProof="0" dirty="0">
                <a:ln>
                  <a:noFill/>
                </a:ln>
                <a:solidFill>
                  <a:srgbClr val="202124"/>
                </a:solidFill>
                <a:effectLst/>
                <a:uLnTx/>
                <a:uFillTx/>
                <a:latin typeface="+mj-lt"/>
                <a:cs typeface="+mj-lt"/>
              </a:rPr>
              <a:t>Certificate No.: GR003251 Issue date: 17-10-2022</a:t>
            </a:r>
          </a:p>
          <a:p>
            <a:pPr algn="just" defTabSz="914400" eaLnBrk="0" fontAlgn="base" hangingPunct="0">
              <a:buClrTx/>
              <a:buSzTx/>
              <a:buFontTx/>
              <a:defRPr/>
            </a:pPr>
            <a:r>
              <a:rPr lang="el-GR" altLang="el-GR" sz="2100" noProof="0" dirty="0">
                <a:ln>
                  <a:noFill/>
                </a:ln>
                <a:solidFill>
                  <a:srgbClr val="202124"/>
                </a:solidFill>
                <a:effectLst/>
                <a:uLnTx/>
                <a:uFillTx/>
                <a:latin typeface="+mj-lt"/>
                <a:cs typeface="+mj-lt"/>
              </a:rPr>
              <a:t>Certification / Recertification cycle start date: 17-10-2022</a:t>
            </a:r>
          </a:p>
          <a:p>
            <a:pPr algn="just" defTabSz="914400" eaLnBrk="0" fontAlgn="base" hangingPunct="0">
              <a:buClrTx/>
              <a:buSzTx/>
              <a:buFontTx/>
              <a:defRPr/>
            </a:pPr>
            <a:r>
              <a:rPr lang="el-GR" altLang="el-GR" sz="2100" noProof="0" dirty="0">
                <a:ln>
                  <a:noFill/>
                </a:ln>
                <a:solidFill>
                  <a:srgbClr val="202124"/>
                </a:solidFill>
                <a:effectLst/>
                <a:uLnTx/>
                <a:uFillTx/>
                <a:latin typeface="+mj-lt"/>
                <a:cs typeface="+mj-lt"/>
              </a:rPr>
              <a:t>Expiry date of previous cycle: NA</a:t>
            </a:r>
          </a:p>
          <a:p>
            <a:pPr algn="just" defTabSz="914400" eaLnBrk="0" fontAlgn="base" hangingPunct="0">
              <a:buClrTx/>
              <a:buSzTx/>
              <a:buFontTx/>
              <a:defRPr/>
            </a:pPr>
            <a:r>
              <a:rPr lang="el-GR" altLang="el-GR" sz="2100" noProof="0" dirty="0">
                <a:ln>
                  <a:noFill/>
                </a:ln>
                <a:solidFill>
                  <a:srgbClr val="202124"/>
                </a:solidFill>
                <a:effectLst/>
                <a:uLnTx/>
                <a:uFillTx/>
                <a:latin typeface="+mj-lt"/>
                <a:cs typeface="+mj-lt"/>
              </a:rPr>
              <a:t>16-10-2025</a:t>
            </a:r>
          </a:p>
          <a:p>
            <a:pPr algn="just" defTabSz="914400" eaLnBrk="0" fontAlgn="base" hangingPunct="0">
              <a:buClrTx/>
              <a:buSzTx/>
              <a:buFontTx/>
              <a:defRPr/>
            </a:pPr>
            <a:r>
              <a:rPr lang="el-GR" altLang="el-GR" sz="2100" noProof="0" dirty="0">
                <a:ln>
                  <a:noFill/>
                </a:ln>
                <a:solidFill>
                  <a:srgbClr val="202124"/>
                </a:solidFill>
                <a:effectLst/>
                <a:uLnTx/>
                <a:uFillTx/>
                <a:latin typeface="+mj-lt"/>
                <a:cs typeface="+mj-lt"/>
              </a:rPr>
              <a:t>17-10-2022</a:t>
            </a:r>
          </a:p>
          <a:p>
            <a:pPr algn="just" defTabSz="914400" eaLnBrk="0" fontAlgn="base" hangingPunct="0">
              <a:buClrTx/>
              <a:buSzTx/>
              <a:buFontTx/>
              <a:defRPr/>
            </a:pPr>
            <a:r>
              <a:rPr lang="el-GR" altLang="el-GR" sz="2100" noProof="0" dirty="0">
                <a:ln>
                  <a:noFill/>
                </a:ln>
                <a:solidFill>
                  <a:srgbClr val="202124"/>
                </a:solidFill>
                <a:effectLst/>
                <a:uLnTx/>
                <a:uFillTx/>
                <a:latin typeface="+mj-lt"/>
                <a:cs typeface="+mj-lt"/>
              </a:rPr>
              <a:t>20, Kastoros str., GR 18540 Pireaus, Greece</a:t>
            </a:r>
          </a:p>
          <a:p>
            <a:pPr algn="just" defTabSz="914400" eaLnBrk="0" fontAlgn="base" hangingPunct="0">
              <a:buClrTx/>
              <a:buSzTx/>
              <a:buFontTx/>
              <a:defRPr/>
            </a:pPr>
            <a:endParaRPr lang="el-GR" altLang="el-GR" sz="2100" noProof="0" dirty="0">
              <a:ln>
                <a:noFill/>
              </a:ln>
              <a:solidFill>
                <a:srgbClr val="202124"/>
              </a:solidFill>
              <a:effectLst/>
              <a:uLnTx/>
              <a:uFillTx/>
              <a:latin typeface="+mj-lt"/>
              <a:cs typeface="+mj-lt"/>
            </a:endParaRPr>
          </a:p>
          <a:p>
            <a:pPr algn="just" defTabSz="914400" eaLnBrk="0" fontAlgn="base" hangingPunct="0">
              <a:buClrTx/>
              <a:buSzTx/>
              <a:buFontTx/>
              <a:defRPr/>
            </a:pPr>
            <a:endParaRPr lang="el-GR" altLang="el-GR" sz="2100" noProof="0" dirty="0">
              <a:ln>
                <a:noFill/>
              </a:ln>
              <a:solidFill>
                <a:srgbClr val="202124"/>
              </a:solidFill>
              <a:effectLst/>
              <a:uLnTx/>
              <a:uFillTx/>
              <a:latin typeface="+mj-lt"/>
              <a:cs typeface="+mj-lt"/>
            </a:endParaRPr>
          </a:p>
          <a:p>
            <a:pPr algn="just" defTabSz="914400" eaLnBrk="0" fontAlgn="base" hangingPunct="0">
              <a:buClrTx/>
              <a:buSzTx/>
              <a:buFontTx/>
              <a:defRPr/>
            </a:pPr>
            <a:r>
              <a:rPr lang="el-GR" altLang="el-GR" sz="2100" noProof="0" dirty="0">
                <a:ln>
                  <a:noFill/>
                </a:ln>
                <a:solidFill>
                  <a:srgbClr val="202124"/>
                </a:solidFill>
                <a:effectLst/>
                <a:uLnTx/>
                <a:uFillTx/>
                <a:latin typeface="+mj-lt"/>
                <a:cs typeface="+mj-lt"/>
              </a:rPr>
              <a:t>Freight road transportation. Freight cross</a:t>
            </a:r>
            <a:r>
              <a:rPr lang="en-US" altLang="el-GR" sz="2100" noProof="0" dirty="0">
                <a:ln>
                  <a:noFill/>
                </a:ln>
                <a:solidFill>
                  <a:srgbClr val="202124"/>
                </a:solidFill>
                <a:effectLst/>
                <a:uLnTx/>
                <a:uFillTx/>
                <a:latin typeface="+mj-lt"/>
                <a:cs typeface="+mj-lt"/>
              </a:rPr>
              <a:t>-</a:t>
            </a:r>
            <a:r>
              <a:rPr lang="el-GR" altLang="el-GR" sz="2100" noProof="0" dirty="0">
                <a:ln>
                  <a:noFill/>
                </a:ln>
                <a:solidFill>
                  <a:srgbClr val="202124"/>
                </a:solidFill>
                <a:effectLst/>
                <a:uLnTx/>
                <a:uFillTx/>
                <a:latin typeface="+mj-lt"/>
                <a:cs typeface="+mj-lt"/>
              </a:rPr>
              <a:t>docking and repackaging. Courier</a:t>
            </a:r>
            <a:r>
              <a:rPr lang="en-US" altLang="el-GR" sz="2100" noProof="0" dirty="0">
                <a:ln>
                  <a:noFill/>
                </a:ln>
                <a:solidFill>
                  <a:srgbClr val="202124"/>
                </a:solidFill>
                <a:effectLst/>
                <a:uLnTx/>
                <a:uFillTx/>
                <a:latin typeface="+mj-lt"/>
                <a:cs typeface="+mj-lt"/>
              </a:rPr>
              <a:t> services.</a:t>
            </a:r>
            <a:r>
              <a:rPr lang="en-US" dirty="0">
                <a:latin typeface="+mj-lt"/>
                <a:cs typeface="+mj-lt"/>
              </a:rPr>
              <a:t> </a:t>
            </a:r>
          </a:p>
        </p:txBody>
      </p:sp>
    </p:spTree>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Θέμα του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Atlas</Template>
  <TotalTime>336</TotalTime>
  <Words>378</Words>
  <Application>Microsoft Office PowerPoint</Application>
  <PresentationFormat>Ευρεία οθόνη</PresentationFormat>
  <Paragraphs>36</Paragraphs>
  <Slides>10</Slides>
  <Notes>1</Notes>
  <HiddenSlides>0</HiddenSlides>
  <MMClips>0</MMClips>
  <ScaleCrop>false</ScaleCrop>
  <HeadingPairs>
    <vt:vector size="6" baseType="variant">
      <vt:variant>
        <vt:lpstr>Γραμματοσειρές που χρησιμοποιούνται</vt:lpstr>
      </vt:variant>
      <vt:variant>
        <vt:i4>7</vt:i4>
      </vt:variant>
      <vt:variant>
        <vt:lpstr>Θέμα</vt:lpstr>
      </vt:variant>
      <vt:variant>
        <vt:i4>1</vt:i4>
      </vt:variant>
      <vt:variant>
        <vt:lpstr>Τίτλοι διαφανειών</vt:lpstr>
      </vt:variant>
      <vt:variant>
        <vt:i4>10</vt:i4>
      </vt:variant>
    </vt:vector>
  </HeadingPairs>
  <TitlesOfParts>
    <vt:vector size="18" baseType="lpstr">
      <vt:lpstr>Arial</vt:lpstr>
      <vt:lpstr>Calibri</vt:lpstr>
      <vt:lpstr>Calibri Light</vt:lpstr>
      <vt:lpstr>inherit</vt:lpstr>
      <vt:lpstr>Roboto</vt:lpstr>
      <vt:lpstr>Rockwell</vt:lpstr>
      <vt:lpstr>Wingdings</vt:lpstr>
      <vt:lpstr>Atlas</vt:lpstr>
      <vt:lpstr>Παρουσίαση του PowerPoint</vt:lpstr>
      <vt:lpstr>Ground Freight Services include: Truckload Services – Domestic border </vt:lpstr>
      <vt:lpstr>Our warehouse</vt:lpstr>
      <vt:lpstr>Παρουσίαση του PowerPoint</vt:lpstr>
      <vt:lpstr>Παρουσίαση του PowerPoint</vt:lpstr>
      <vt:lpstr> Collection &amp; packaging </vt:lpstr>
      <vt:lpstr> Delivery on Board </vt:lpstr>
      <vt:lpstr>Παρουσίαση του PowerPoint</vt:lpstr>
      <vt:lpstr>Παρουσίαση του PowerPoint</vt:lpstr>
      <vt:lpstr>Contact Details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 Preka</dc:creator>
  <cp:lastModifiedBy>Theofanis Bakloris</cp:lastModifiedBy>
  <cp:revision>18</cp:revision>
  <dcterms:created xsi:type="dcterms:W3CDTF">2022-05-19T13:02:00Z</dcterms:created>
  <dcterms:modified xsi:type="dcterms:W3CDTF">2023-05-10T12:30:42Z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B03616CBDA6D4FDC9611B3F177099E0E</vt:lpwstr>
  </property>
  <property fmtid="{D5CDD505-2E9C-101B-9397-08002B2CF9AE}" pid="3" name="KSOProductBuildVer">
    <vt:lpwstr>1033-11.2.0.11380</vt:lpwstr>
  </property>
</Properties>
</file>

<file path=docProps/thumbnail.jpeg>
</file>